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914400" y="1097280"/>
            <a:ext cx="10332720" cy="1097280"/>
          </a:xfrm>
          <a:prstGeom prst="rect">
            <a:avLst/>
          </a:prstGeom>
          <a:noFill/>
        </p:spPr>
        <p:txBody>
          <a:bodyPr wrap="square">
            <a:spAutoFit/>
          </a:bodyPr>
          <a:lstStyle/>
          <a:p>
            <a:pPr algn="ctr">
              <a:defRPr sz="4200" b="1">
                <a:solidFill>
                  <a:srgbClr val="FFFFFF"/>
                </a:solidFill>
                <a:latin typeface="Calibri"/>
              </a:defRPr>
            </a:pPr>
            <a:r>
              <a:t>Coaching Session Presentation</a:t>
            </a:r>
          </a:p>
        </p:txBody>
      </p:sp>
      <p:sp>
        <p:nvSpPr>
          <p:cNvPr id="3" name="Rectangle 2"/>
          <p:cNvSpPr/>
          <p:nvPr/>
        </p:nvSpPr>
        <p:spPr>
          <a:xfrm>
            <a:off x="4114800" y="2286000"/>
            <a:ext cx="393192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2560320"/>
            <a:ext cx="10332720" cy="731520"/>
          </a:xfrm>
          <a:prstGeom prst="rect">
            <a:avLst/>
          </a:prstGeom>
          <a:noFill/>
        </p:spPr>
        <p:txBody>
          <a:bodyPr wrap="square">
            <a:spAutoFit/>
          </a:bodyPr>
          <a:lstStyle/>
          <a:p>
            <a:pPr algn="ctr">
              <a:defRPr sz="3000" b="0">
                <a:solidFill>
                  <a:srgbClr val="A59EFF"/>
                </a:solidFill>
                <a:latin typeface="Calibri"/>
              </a:defRPr>
            </a:pPr>
            <a:r>
              <a:t>Tien Phan</a:t>
            </a:r>
          </a:p>
        </p:txBody>
      </p:sp>
      <p:sp>
        <p:nvSpPr>
          <p:cNvPr id="5" name="TextBox 4"/>
          <p:cNvSpPr txBox="1"/>
          <p:nvPr/>
        </p:nvSpPr>
        <p:spPr>
          <a:xfrm>
            <a:off x="914400" y="3383280"/>
            <a:ext cx="10332720" cy="548640"/>
          </a:xfrm>
          <a:prstGeom prst="rect">
            <a:avLst/>
          </a:prstGeom>
          <a:noFill/>
        </p:spPr>
        <p:txBody>
          <a:bodyPr wrap="square">
            <a:spAutoFit/>
          </a:bodyPr>
          <a:lstStyle/>
          <a:p>
            <a:pPr algn="ctr">
              <a:defRPr sz="1800" b="0">
                <a:solidFill>
                  <a:srgbClr val="CCCCCC"/>
                </a:solidFill>
                <a:latin typeface="Calibri"/>
              </a:defRPr>
            </a:pPr>
            <a:r>
              <a:t>LUMA Practitioner Program  •  Follow-up Coaching</a:t>
            </a:r>
          </a:p>
        </p:txBody>
      </p:sp>
      <p:pic>
        <p:nvPicPr>
          <p:cNvPr id="6" name="Picture 5" descr="slide1_presenter.png"/>
          <p:cNvPicPr>
            <a:picLocks noChangeAspect="1"/>
          </p:cNvPicPr>
          <p:nvPr/>
        </p:nvPicPr>
        <p:blipFill>
          <a:blip r:embed="rId2"/>
          <a:stretch>
            <a:fillRect/>
          </a:stretch>
        </p:blipFill>
        <p:spPr>
          <a:xfrm>
            <a:off x="4937760" y="4114800"/>
            <a:ext cx="2286000" cy="1645920"/>
          </a:xfrm>
          <a:prstGeom prst="rect">
            <a:avLst/>
          </a:prstGeom>
        </p:spPr>
      </p:pic>
      <p:sp>
        <p:nvSpPr>
          <p:cNvPr id="7" name="TextBox 6"/>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8" name="TextBox 7"/>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9" name="TextBox 8"/>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1</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2800" b="1">
                <a:solidFill>
                  <a:srgbClr val="FFFFFF"/>
                </a:solidFill>
                <a:latin typeface="Calibri"/>
              </a:defRPr>
            </a:pPr>
            <a:r>
              <a:t>EVALUATE YOUR APPLICATION OF METHODS</a:t>
            </a:r>
          </a:p>
        </p:txBody>
      </p:sp>
      <p:sp>
        <p:nvSpPr>
          <p:cNvPr id="3" name="Rectangle 2"/>
          <p:cNvSpPr/>
          <p:nvPr/>
        </p:nvSpPr>
        <p:spPr>
          <a:xfrm>
            <a:off x="731520" y="109728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234440"/>
            <a:ext cx="10058400" cy="365760"/>
          </a:xfrm>
          <a:prstGeom prst="rect">
            <a:avLst/>
          </a:prstGeom>
          <a:noFill/>
        </p:spPr>
        <p:txBody>
          <a:bodyPr wrap="square">
            <a:spAutoFit/>
          </a:bodyPr>
          <a:lstStyle/>
          <a:p>
            <a:pPr algn="l">
              <a:defRPr sz="1500" b="0">
                <a:solidFill>
                  <a:srgbClr val="CCCCCC"/>
                </a:solidFill>
                <a:latin typeface="Calibri"/>
              </a:defRPr>
            </a:pPr>
            <a:r>
              <a:t>Reflect on how it went by recording a Rose, a Thorn, and a Bud:</a:t>
            </a:r>
          </a:p>
        </p:txBody>
      </p:sp>
      <p:sp>
        <p:nvSpPr>
          <p:cNvPr id="5" name="Rounded Rectangle 4"/>
          <p:cNvSpPr/>
          <p:nvPr/>
        </p:nvSpPr>
        <p:spPr>
          <a:xfrm>
            <a:off x="731520" y="1737360"/>
            <a:ext cx="3291840" cy="502920"/>
          </a:xfrm>
          <a:prstGeom prst="roundRect">
            <a:avLst/>
          </a:prstGeom>
          <a:solidFill>
            <a:srgbClr val="4EC97A"/>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500">
                <a:solidFill>
                  <a:srgbClr val="FFFFFF"/>
                </a:solidFill>
                <a:latin typeface="Calibri"/>
              </a:defRPr>
            </a:pPr>
            <a:r>
              <a:t>🌹  Rose (Positive)</a:t>
            </a:r>
          </a:p>
        </p:txBody>
      </p:sp>
      <p:sp>
        <p:nvSpPr>
          <p:cNvPr id="6" name="TextBox 5"/>
          <p:cNvSpPr txBox="1"/>
          <p:nvPr/>
        </p:nvSpPr>
        <p:spPr>
          <a:xfrm>
            <a:off x="914400" y="2423160"/>
            <a:ext cx="3108960" cy="2011680"/>
          </a:xfrm>
          <a:prstGeom prst="rect">
            <a:avLst/>
          </a:prstGeom>
          <a:noFill/>
        </p:spPr>
        <p:txBody>
          <a:bodyPr wrap="square">
            <a:spAutoFit/>
          </a:bodyPr>
          <a:lstStyle/>
          <a:p>
            <a:pPr>
              <a:spcAft>
                <a:spcPts val="500"/>
              </a:spcAft>
              <a:defRPr sz="1200">
                <a:solidFill>
                  <a:srgbClr val="F0F0F5"/>
                </a:solidFill>
                <a:latin typeface="Calibri"/>
              </a:defRPr>
            </a:pPr>
            <a:r>
              <a:t>Design Thinking made the planning process systematic instead of ad-hoc</a:t>
            </a:r>
          </a:p>
          <a:p>
            <a:pPr>
              <a:spcAft>
                <a:spcPts val="500"/>
              </a:spcAft>
              <a:defRPr sz="1200">
                <a:solidFill>
                  <a:srgbClr val="F0F0F5"/>
                </a:solidFill>
                <a:latin typeface="Calibri"/>
              </a:defRPr>
            </a:pPr>
            <a:r>
              <a:t>Stakeholder Mapping ensured no perspective was missed</a:t>
            </a:r>
          </a:p>
          <a:p>
            <a:pPr>
              <a:spcAft>
                <a:spcPts val="500"/>
              </a:spcAft>
              <a:defRPr sz="1200">
                <a:solidFill>
                  <a:srgbClr val="F0F0F5"/>
                </a:solidFill>
                <a:latin typeface="Calibri"/>
              </a:defRPr>
            </a:pPr>
            <a:r>
              <a:t>Walk-a-Mile revealed real constraints the caregiver faces daily</a:t>
            </a:r>
          </a:p>
          <a:p>
            <a:pPr>
              <a:spcAft>
                <a:spcPts val="500"/>
              </a:spcAft>
              <a:defRPr sz="1200">
                <a:solidFill>
                  <a:srgbClr val="F0F0F5"/>
                </a:solidFill>
                <a:latin typeface="Calibri"/>
              </a:defRPr>
            </a:pPr>
            <a:r>
              <a:t>The caregiver reported higher confidence and children show more engagement</a:t>
            </a:r>
          </a:p>
        </p:txBody>
      </p:sp>
      <p:sp>
        <p:nvSpPr>
          <p:cNvPr id="7" name="Rounded Rectangle 6"/>
          <p:cNvSpPr/>
          <p:nvPr/>
        </p:nvSpPr>
        <p:spPr>
          <a:xfrm>
            <a:off x="4389120" y="1737360"/>
            <a:ext cx="3291840" cy="502920"/>
          </a:xfrm>
          <a:prstGeom prst="roundRect">
            <a:avLst/>
          </a:prstGeom>
          <a:solidFill>
            <a:srgbClr val="FF6B6B"/>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500">
                <a:solidFill>
                  <a:srgbClr val="FFFFFF"/>
                </a:solidFill>
                <a:latin typeface="Calibri"/>
              </a:defRPr>
            </a:pPr>
            <a:r>
              <a:t>🥀  Thorn (Challenge)</a:t>
            </a:r>
          </a:p>
        </p:txBody>
      </p:sp>
      <p:sp>
        <p:nvSpPr>
          <p:cNvPr id="8" name="TextBox 7"/>
          <p:cNvSpPr txBox="1"/>
          <p:nvPr/>
        </p:nvSpPr>
        <p:spPr>
          <a:xfrm>
            <a:off x="4572000" y="2423160"/>
            <a:ext cx="3108960" cy="2011680"/>
          </a:xfrm>
          <a:prstGeom prst="rect">
            <a:avLst/>
          </a:prstGeom>
          <a:noFill/>
        </p:spPr>
        <p:txBody>
          <a:bodyPr wrap="square">
            <a:spAutoFit/>
          </a:bodyPr>
          <a:lstStyle/>
          <a:p>
            <a:pPr>
              <a:spcAft>
                <a:spcPts val="500"/>
              </a:spcAft>
              <a:defRPr sz="1200">
                <a:solidFill>
                  <a:srgbClr val="F0F0F5"/>
                </a:solidFill>
                <a:latin typeface="Calibri"/>
              </a:defRPr>
            </a:pPr>
            <a:r>
              <a:t>Time-consuming to prepare detailed visual instruction cards initially</a:t>
            </a:r>
          </a:p>
          <a:p>
            <a:pPr>
              <a:spcAft>
                <a:spcPts val="500"/>
              </a:spcAft>
              <a:defRPr sz="1200">
                <a:solidFill>
                  <a:srgbClr val="F0F0F5"/>
                </a:solidFill>
                <a:latin typeface="Calibri"/>
              </a:defRPr>
            </a:pPr>
            <a:r>
              <a:t>Hard to predict which activities suit a 2-year-old vs. a 4-year-old perfectly</a:t>
            </a:r>
          </a:p>
          <a:p>
            <a:pPr>
              <a:spcAft>
                <a:spcPts val="500"/>
              </a:spcAft>
              <a:defRPr sz="1200">
                <a:solidFill>
                  <a:srgbClr val="F0F0F5"/>
                </a:solidFill>
                <a:latin typeface="Calibri"/>
              </a:defRPr>
            </a:pPr>
            <a:r>
              <a:t>Caregiver needed an adjustment period to follow the new structured format</a:t>
            </a:r>
          </a:p>
        </p:txBody>
      </p:sp>
      <p:sp>
        <p:nvSpPr>
          <p:cNvPr id="9" name="Rounded Rectangle 8"/>
          <p:cNvSpPr/>
          <p:nvPr/>
        </p:nvSpPr>
        <p:spPr>
          <a:xfrm>
            <a:off x="8046720" y="1737360"/>
            <a:ext cx="3291840" cy="502920"/>
          </a:xfrm>
          <a:prstGeom prst="roundRect">
            <a:avLst/>
          </a:prstGeom>
          <a:solidFill>
            <a:srgbClr val="FFD93D"/>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500">
                <a:solidFill>
                  <a:srgbClr val="1B1B2F"/>
                </a:solidFill>
                <a:latin typeface="Calibri"/>
              </a:defRPr>
            </a:pPr>
            <a:r>
              <a:t>🌱  Bud (Potential)</a:t>
            </a:r>
          </a:p>
        </p:txBody>
      </p:sp>
      <p:sp>
        <p:nvSpPr>
          <p:cNvPr id="10" name="TextBox 9"/>
          <p:cNvSpPr txBox="1"/>
          <p:nvPr/>
        </p:nvSpPr>
        <p:spPr>
          <a:xfrm>
            <a:off x="8229600" y="2423160"/>
            <a:ext cx="3108960" cy="2011680"/>
          </a:xfrm>
          <a:prstGeom prst="rect">
            <a:avLst/>
          </a:prstGeom>
          <a:noFill/>
        </p:spPr>
        <p:txBody>
          <a:bodyPr wrap="square">
            <a:spAutoFit/>
          </a:bodyPr>
          <a:lstStyle/>
          <a:p>
            <a:pPr>
              <a:spcAft>
                <a:spcPts val="500"/>
              </a:spcAft>
              <a:defRPr sz="1200">
                <a:solidFill>
                  <a:srgbClr val="F0F0F5"/>
                </a:solidFill>
                <a:latin typeface="Calibri"/>
              </a:defRPr>
            </a:pPr>
            <a:r>
              <a:t>Build a reusable activity template library for each age group</a:t>
            </a:r>
          </a:p>
          <a:p>
            <a:pPr>
              <a:spcAft>
                <a:spcPts val="500"/>
              </a:spcAft>
              <a:defRPr sz="1200">
                <a:solidFill>
                  <a:srgbClr val="F0F0F5"/>
                </a:solidFill>
                <a:latin typeface="Calibri"/>
              </a:defRPr>
            </a:pPr>
            <a:r>
              <a:t>Explore co-designing activities with the children themselves</a:t>
            </a:r>
          </a:p>
          <a:p>
            <a:pPr>
              <a:spcAft>
                <a:spcPts val="500"/>
              </a:spcAft>
              <a:defRPr sz="1200">
                <a:solidFill>
                  <a:srgbClr val="F0F0F5"/>
                </a:solidFill>
                <a:latin typeface="Calibri"/>
              </a:defRPr>
            </a:pPr>
            <a:r>
              <a:t>Extend the approach to weekends and holidays</a:t>
            </a:r>
          </a:p>
          <a:p>
            <a:pPr>
              <a:spcAft>
                <a:spcPts val="500"/>
              </a:spcAft>
              <a:defRPr sz="1200">
                <a:solidFill>
                  <a:srgbClr val="F0F0F5"/>
                </a:solidFill>
                <a:latin typeface="Calibri"/>
              </a:defRPr>
            </a:pPr>
            <a:r>
              <a:t>Share the framework with other parents in the school community</a:t>
            </a:r>
          </a:p>
        </p:txBody>
      </p:sp>
      <p:sp>
        <p:nvSpPr>
          <p:cNvPr id="11" name="Rectangle 10"/>
          <p:cNvSpPr/>
          <p:nvPr/>
        </p:nvSpPr>
        <p:spPr>
          <a:xfrm>
            <a:off x="731520" y="4572000"/>
            <a:ext cx="1069848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731520" y="4754880"/>
            <a:ext cx="10058400" cy="365760"/>
          </a:xfrm>
          <a:prstGeom prst="rect">
            <a:avLst/>
          </a:prstGeom>
          <a:noFill/>
        </p:spPr>
        <p:txBody>
          <a:bodyPr wrap="square">
            <a:spAutoFit/>
          </a:bodyPr>
          <a:lstStyle/>
          <a:p>
            <a:pPr algn="l">
              <a:defRPr sz="1600" b="1">
                <a:solidFill>
                  <a:srgbClr val="A59EFF"/>
                </a:solidFill>
                <a:latin typeface="Calibri"/>
              </a:defRPr>
            </a:pPr>
            <a:r>
              <a:t>Evaluation Criteria</a:t>
            </a:r>
          </a:p>
        </p:txBody>
      </p:sp>
      <p:sp>
        <p:nvSpPr>
          <p:cNvPr id="13" name="TextBox 12"/>
          <p:cNvSpPr txBox="1"/>
          <p:nvPr/>
        </p:nvSpPr>
        <p:spPr>
          <a:xfrm>
            <a:off x="731520" y="5166360"/>
            <a:ext cx="1645920" cy="365760"/>
          </a:xfrm>
          <a:prstGeom prst="rect">
            <a:avLst/>
          </a:prstGeom>
          <a:noFill/>
        </p:spPr>
        <p:txBody>
          <a:bodyPr wrap="square">
            <a:spAutoFit/>
          </a:bodyPr>
          <a:lstStyle/>
          <a:p>
            <a:pPr algn="l">
              <a:defRPr sz="1300" b="1">
                <a:solidFill>
                  <a:srgbClr val="A59EFF"/>
                </a:solidFill>
                <a:latin typeface="Calibri"/>
              </a:defRPr>
            </a:pPr>
            <a:r>
              <a:t>▸ Application:</a:t>
            </a:r>
          </a:p>
        </p:txBody>
      </p:sp>
      <p:sp>
        <p:nvSpPr>
          <p:cNvPr id="14" name="TextBox 13"/>
          <p:cNvSpPr txBox="1"/>
          <p:nvPr/>
        </p:nvSpPr>
        <p:spPr>
          <a:xfrm>
            <a:off x="2377440" y="5166360"/>
            <a:ext cx="9144000" cy="365760"/>
          </a:xfrm>
          <a:prstGeom prst="rect">
            <a:avLst/>
          </a:prstGeom>
          <a:noFill/>
        </p:spPr>
        <p:txBody>
          <a:bodyPr wrap="square">
            <a:spAutoFit/>
          </a:bodyPr>
          <a:lstStyle/>
          <a:p>
            <a:pPr algn="l">
              <a:defRPr sz="1200" b="0">
                <a:solidFill>
                  <a:srgbClr val="F0F0F5"/>
                </a:solidFill>
                <a:latin typeface="Calibri"/>
              </a:defRPr>
            </a:pPr>
            <a:r>
              <a:t>Walk-a-Mile and Interviewing created firsthand insights; Stakeholder Mapping clarified responsibilities; Creative Matrix generated structured ideas</a:t>
            </a:r>
          </a:p>
        </p:txBody>
      </p:sp>
      <p:sp>
        <p:nvSpPr>
          <p:cNvPr id="15" name="TextBox 14"/>
          <p:cNvSpPr txBox="1"/>
          <p:nvPr/>
        </p:nvSpPr>
        <p:spPr>
          <a:xfrm>
            <a:off x="731520" y="5577840"/>
            <a:ext cx="1645920" cy="365760"/>
          </a:xfrm>
          <a:prstGeom prst="rect">
            <a:avLst/>
          </a:prstGeom>
          <a:noFill/>
        </p:spPr>
        <p:txBody>
          <a:bodyPr wrap="square">
            <a:spAutoFit/>
          </a:bodyPr>
          <a:lstStyle/>
          <a:p>
            <a:pPr algn="l">
              <a:defRPr sz="1300" b="1">
                <a:solidFill>
                  <a:srgbClr val="A59EFF"/>
                </a:solidFill>
                <a:latin typeface="Calibri"/>
              </a:defRPr>
            </a:pPr>
            <a:r>
              <a:t>▸ Communication:</a:t>
            </a:r>
          </a:p>
        </p:txBody>
      </p:sp>
      <p:sp>
        <p:nvSpPr>
          <p:cNvPr id="16" name="TextBox 15"/>
          <p:cNvSpPr txBox="1"/>
          <p:nvPr/>
        </p:nvSpPr>
        <p:spPr>
          <a:xfrm>
            <a:off x="2377440" y="5577840"/>
            <a:ext cx="9144000" cy="365760"/>
          </a:xfrm>
          <a:prstGeom prst="rect">
            <a:avLst/>
          </a:prstGeom>
          <a:noFill/>
        </p:spPr>
        <p:txBody>
          <a:bodyPr wrap="square">
            <a:spAutoFit/>
          </a:bodyPr>
          <a:lstStyle/>
          <a:p>
            <a:pPr algn="l">
              <a:defRPr sz="1200" b="0">
                <a:solidFill>
                  <a:srgbClr val="F0F0F5"/>
                </a:solidFill>
                <a:latin typeface="Calibri"/>
              </a:defRPr>
            </a:pPr>
            <a:r>
              <a:t>Visual instruction cards shared with caregiver; Weekly feedback forms; Presentation artifacts for coaching peers</a:t>
            </a:r>
          </a:p>
        </p:txBody>
      </p:sp>
      <p:sp>
        <p:nvSpPr>
          <p:cNvPr id="17" name="TextBox 16"/>
          <p:cNvSpPr txBox="1"/>
          <p:nvPr/>
        </p:nvSpPr>
        <p:spPr>
          <a:xfrm>
            <a:off x="731520" y="5989320"/>
            <a:ext cx="1645920" cy="365760"/>
          </a:xfrm>
          <a:prstGeom prst="rect">
            <a:avLst/>
          </a:prstGeom>
          <a:noFill/>
        </p:spPr>
        <p:txBody>
          <a:bodyPr wrap="square">
            <a:spAutoFit/>
          </a:bodyPr>
          <a:lstStyle/>
          <a:p>
            <a:pPr algn="l">
              <a:defRPr sz="1300" b="1">
                <a:solidFill>
                  <a:srgbClr val="A59EFF"/>
                </a:solidFill>
                <a:latin typeface="Calibri"/>
              </a:defRPr>
            </a:pPr>
            <a:r>
              <a:t>▸ Outcome:</a:t>
            </a:r>
          </a:p>
        </p:txBody>
      </p:sp>
      <p:sp>
        <p:nvSpPr>
          <p:cNvPr id="18" name="TextBox 17"/>
          <p:cNvSpPr txBox="1"/>
          <p:nvPr/>
        </p:nvSpPr>
        <p:spPr>
          <a:xfrm>
            <a:off x="2377440" y="5989320"/>
            <a:ext cx="9144000" cy="365760"/>
          </a:xfrm>
          <a:prstGeom prst="rect">
            <a:avLst/>
          </a:prstGeom>
          <a:noFill/>
        </p:spPr>
        <p:txBody>
          <a:bodyPr wrap="square">
            <a:spAutoFit/>
          </a:bodyPr>
          <a:lstStyle/>
          <a:p>
            <a:pPr algn="l">
              <a:defRPr sz="1200" b="0">
                <a:solidFill>
                  <a:srgbClr val="F0F0F5"/>
                </a:solidFill>
                <a:latin typeface="Calibri"/>
              </a:defRPr>
            </a:pPr>
            <a:r>
              <a:t>Tangible weekly plan and instruction cards produced; Caregiver autonomy achieved; Children's engagement improved measurably</a:t>
            </a:r>
          </a:p>
        </p:txBody>
      </p:sp>
      <p:sp>
        <p:nvSpPr>
          <p:cNvPr id="19" name="TextBox 18"/>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20" name="TextBox 19"/>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21" name="TextBox 20"/>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10</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3200" b="1">
                <a:solidFill>
                  <a:srgbClr val="FFFFFF"/>
                </a:solidFill>
                <a:latin typeface="Calibri"/>
              </a:defRPr>
            </a:pPr>
            <a:r>
              <a:t>I'D LIKE TO LEARN MORE ABOUT...</a:t>
            </a:r>
          </a:p>
        </p:txBody>
      </p:sp>
      <p:sp>
        <p:nvSpPr>
          <p:cNvPr id="3" name="Rectangle 2"/>
          <p:cNvSpPr/>
          <p:nvPr/>
        </p:nvSpPr>
        <p:spPr>
          <a:xfrm>
            <a:off x="731520" y="118872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63040"/>
            <a:ext cx="10058400" cy="548640"/>
          </a:xfrm>
          <a:prstGeom prst="rect">
            <a:avLst/>
          </a:prstGeom>
          <a:noFill/>
        </p:spPr>
        <p:txBody>
          <a:bodyPr wrap="square">
            <a:spAutoFit/>
          </a:bodyPr>
          <a:lstStyle/>
          <a:p>
            <a:pPr algn="l">
              <a:defRPr sz="1600" b="0">
                <a:solidFill>
                  <a:srgbClr val="CCCCCC"/>
                </a:solidFill>
                <a:latin typeface="Calibri"/>
              </a:defRPr>
            </a:pPr>
            <a:r>
              <a:t>Input an item or two that you'd like to learn more about during the coaching session.</a:t>
            </a:r>
          </a:p>
        </p:txBody>
      </p:sp>
      <p:sp>
        <p:nvSpPr>
          <p:cNvPr id="5" name="TextBox 4"/>
          <p:cNvSpPr txBox="1"/>
          <p:nvPr/>
        </p:nvSpPr>
        <p:spPr>
          <a:xfrm>
            <a:off x="914400" y="2194560"/>
            <a:ext cx="9601200" cy="3200400"/>
          </a:xfrm>
          <a:prstGeom prst="rect">
            <a:avLst/>
          </a:prstGeom>
          <a:noFill/>
        </p:spPr>
        <p:txBody>
          <a:bodyPr wrap="square">
            <a:spAutoFit/>
          </a:bodyPr>
          <a:lstStyle/>
          <a:p>
            <a:pPr>
              <a:spcAft>
                <a:spcPts val="1600"/>
              </a:spcAft>
              <a:defRPr sz="1800">
                <a:solidFill>
                  <a:srgbClr val="F0F0F5"/>
                </a:solidFill>
                <a:latin typeface="Calibri"/>
              </a:defRPr>
            </a:pPr>
            <a:r>
              <a:t>1.  How to better sequence LUMA methods for personal (non-work) challenges — especially when the "users" are very young children</a:t>
            </a:r>
          </a:p>
          <a:p>
            <a:pPr>
              <a:spcAft>
                <a:spcPts val="1600"/>
              </a:spcAft>
              <a:defRPr sz="1800">
                <a:solidFill>
                  <a:srgbClr val="F0F0F5"/>
                </a:solidFill>
                <a:latin typeface="Calibri"/>
              </a:defRPr>
            </a:pPr>
            <a:r>
              <a:t>2.  Tips for facilitating co-design sessions with toddlers and preschoolers — making LUMA methods accessible for ages 2–4</a:t>
            </a:r>
          </a:p>
          <a:p>
            <a:pPr>
              <a:spcAft>
                <a:spcPts val="1600"/>
              </a:spcAft>
              <a:defRPr sz="1800">
                <a:solidFill>
                  <a:srgbClr val="F0F0F5"/>
                </a:solidFill>
                <a:latin typeface="Calibri"/>
              </a:defRPr>
            </a:pPr>
            <a:r>
              <a:t>3.  How to create lightweight, visual artifacts that non-designers (like a caregiver) can use and iterate on independently</a:t>
            </a:r>
          </a:p>
          <a:p>
            <a:pPr>
              <a:spcAft>
                <a:spcPts val="1600"/>
              </a:spcAft>
              <a:defRPr sz="1800">
                <a:solidFill>
                  <a:srgbClr val="F0F0F5"/>
                </a:solidFill>
                <a:latin typeface="Calibri"/>
              </a:defRPr>
            </a:pPr>
            <a:r>
              <a:t>4.  How peers have applied Design Thinking outside of traditional work contexts — personal life, family, community</a:t>
            </a:r>
          </a:p>
        </p:txBody>
      </p:sp>
      <p:sp>
        <p:nvSpPr>
          <p:cNvPr id="6" name="TextBox 5"/>
          <p:cNvSpPr txBox="1"/>
          <p:nvPr/>
        </p:nvSpPr>
        <p:spPr>
          <a:xfrm>
            <a:off x="914400" y="5029200"/>
            <a:ext cx="10058400" cy="914400"/>
          </a:xfrm>
          <a:prstGeom prst="rect">
            <a:avLst/>
          </a:prstGeom>
          <a:noFill/>
        </p:spPr>
        <p:txBody>
          <a:bodyPr wrap="square">
            <a:spAutoFit/>
          </a:bodyPr>
          <a:lstStyle/>
          <a:p>
            <a:pPr algn="ctr">
              <a:defRPr sz="2600" b="1">
                <a:solidFill>
                  <a:srgbClr val="A59EFF"/>
                </a:solidFill>
                <a:latin typeface="Calibri"/>
              </a:defRPr>
            </a:pPr>
            <a:r>
              <a:t>Thank you! Looking forward to your feedback and questions.</a:t>
            </a:r>
          </a:p>
        </p:txBody>
      </p:sp>
      <p:pic>
        <p:nvPicPr>
          <p:cNvPr id="7" name="Picture 6" descr="slide11_logo.png"/>
          <p:cNvPicPr>
            <a:picLocks noChangeAspect="1"/>
          </p:cNvPicPr>
          <p:nvPr/>
        </p:nvPicPr>
        <p:blipFill>
          <a:blip r:embed="rId2"/>
          <a:stretch>
            <a:fillRect/>
          </a:stretch>
        </p:blipFill>
        <p:spPr>
          <a:xfrm>
            <a:off x="8686800" y="5303520"/>
            <a:ext cx="3017520" cy="1097280"/>
          </a:xfrm>
          <a:prstGeom prst="rect">
            <a:avLst/>
          </a:prstGeom>
        </p:spPr>
      </p:pic>
      <p:sp>
        <p:nvSpPr>
          <p:cNvPr id="8" name="TextBox 7"/>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9" name="TextBox 8"/>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10" name="TextBox 9"/>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11</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3200" b="1">
                <a:solidFill>
                  <a:srgbClr val="FFFFFF"/>
                </a:solidFill>
                <a:latin typeface="Calibri"/>
              </a:defRPr>
            </a:pPr>
            <a:r>
              <a:t>A FEW WORDS ABOUT MY CHALLENGE</a:t>
            </a:r>
          </a:p>
        </p:txBody>
      </p:sp>
      <p:sp>
        <p:nvSpPr>
          <p:cNvPr id="3" name="Rectangle 2"/>
          <p:cNvSpPr/>
          <p:nvPr/>
        </p:nvSpPr>
        <p:spPr>
          <a:xfrm>
            <a:off x="731520" y="118872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63040"/>
            <a:ext cx="6858000" cy="1097280"/>
          </a:xfrm>
          <a:prstGeom prst="rect">
            <a:avLst/>
          </a:prstGeom>
          <a:noFill/>
        </p:spPr>
        <p:txBody>
          <a:bodyPr wrap="square">
            <a:spAutoFit/>
          </a:bodyPr>
          <a:lstStyle/>
          <a:p>
            <a:pPr algn="l">
              <a:defRPr sz="1800" b="0">
                <a:solidFill>
                  <a:srgbClr val="F0F0F5"/>
                </a:solidFill>
                <a:latin typeface="Calibri"/>
              </a:defRPr>
            </a:pPr>
            <a:r>
              <a:t>As a parent of two young daughters (ages 4 and 2), I need to design meaningful, age-appropriate after-school activities that a caregiver can independently follow and instruct — while complementing their Steiner (Waldorf) education.</a:t>
            </a:r>
          </a:p>
        </p:txBody>
      </p:sp>
      <p:sp>
        <p:nvSpPr>
          <p:cNvPr id="5" name="TextBox 4"/>
          <p:cNvSpPr txBox="1"/>
          <p:nvPr/>
        </p:nvSpPr>
        <p:spPr>
          <a:xfrm>
            <a:off x="914400" y="2743200"/>
            <a:ext cx="6583680" cy="3657600"/>
          </a:xfrm>
          <a:prstGeom prst="rect">
            <a:avLst/>
          </a:prstGeom>
          <a:noFill/>
        </p:spPr>
        <p:txBody>
          <a:bodyPr wrap="square">
            <a:spAutoFit/>
          </a:bodyPr>
          <a:lstStyle/>
          <a:p>
            <a:pPr>
              <a:spcAft>
                <a:spcPts val="1000"/>
              </a:spcAft>
              <a:defRPr sz="1700">
                <a:solidFill>
                  <a:srgbClr val="F0F0F5"/>
                </a:solidFill>
                <a:latin typeface="Calibri"/>
              </a:defRPr>
            </a:pPr>
            <a:r>
              <a:t>👧  Two daughters — ages 4 and 2 — come home from school at 4 PM every weekday</a:t>
            </a:r>
          </a:p>
          <a:p>
            <a:pPr>
              <a:spcAft>
                <a:spcPts val="1000"/>
              </a:spcAft>
              <a:defRPr sz="1700">
                <a:solidFill>
                  <a:srgbClr val="F0F0F5"/>
                </a:solidFill>
                <a:latin typeface="Calibri"/>
              </a:defRPr>
            </a:pPr>
            <a:r>
              <a:t>👩‍👧‍👧  A caregiver supervises while both parents are at work</a:t>
            </a:r>
          </a:p>
          <a:p>
            <a:pPr>
              <a:spcAft>
                <a:spcPts val="1000"/>
              </a:spcAft>
              <a:defRPr sz="1700">
                <a:solidFill>
                  <a:srgbClr val="F0F0F5"/>
                </a:solidFill>
                <a:latin typeface="Calibri"/>
              </a:defRPr>
            </a:pPr>
            <a:r>
              <a:t>🎓  Both attend a Steiner (Waldorf) school</a:t>
            </a:r>
          </a:p>
          <a:p>
            <a:pPr>
              <a:spcAft>
                <a:spcPts val="1000"/>
              </a:spcAft>
              <a:defRPr sz="1700">
                <a:solidFill>
                  <a:srgbClr val="F0F0F5"/>
                </a:solidFill>
                <a:latin typeface="Calibri"/>
              </a:defRPr>
            </a:pPr>
            <a:r>
              <a:t>📋  Activities must be simple enough for the caregiver to follow independently</a:t>
            </a:r>
          </a:p>
          <a:p>
            <a:pPr>
              <a:spcAft>
                <a:spcPts val="1000"/>
              </a:spcAft>
              <a:defRPr sz="1700">
                <a:solidFill>
                  <a:srgbClr val="F0F0F5"/>
                </a:solidFill>
                <a:latin typeface="Calibri"/>
              </a:defRPr>
            </a:pPr>
            <a:r>
              <a:t>🌈  Must be diverse, age-appropriate, and complement Steiner philosophy</a:t>
            </a:r>
          </a:p>
          <a:p>
            <a:pPr>
              <a:spcAft>
                <a:spcPts val="1000"/>
              </a:spcAft>
              <a:defRPr sz="1700">
                <a:solidFill>
                  <a:srgbClr val="F0F0F5"/>
                </a:solidFill>
                <a:latin typeface="Calibri"/>
              </a:defRPr>
            </a:pPr>
            <a:r>
              <a:t>🧩  May draw from Montessori &amp; Reggio Emilia to fill developmental gaps</a:t>
            </a:r>
          </a:p>
        </p:txBody>
      </p:sp>
      <p:pic>
        <p:nvPicPr>
          <p:cNvPr id="6" name="Picture 5" descr="slide2_waldorf_play.png"/>
          <p:cNvPicPr>
            <a:picLocks noChangeAspect="1"/>
          </p:cNvPicPr>
          <p:nvPr/>
        </p:nvPicPr>
        <p:blipFill>
          <a:blip r:embed="rId2"/>
          <a:stretch>
            <a:fillRect/>
          </a:stretch>
        </p:blipFill>
        <p:spPr>
          <a:xfrm>
            <a:off x="8229600" y="1463040"/>
            <a:ext cx="3474720" cy="4572000"/>
          </a:xfrm>
          <a:prstGeom prst="rect">
            <a:avLst/>
          </a:prstGeom>
        </p:spPr>
      </p:pic>
      <p:sp>
        <p:nvSpPr>
          <p:cNvPr id="7" name="TextBox 6"/>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8" name="TextBox 7"/>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9" name="TextBox 8"/>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2</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3200" b="1">
                <a:solidFill>
                  <a:srgbClr val="FFFFFF"/>
                </a:solidFill>
                <a:latin typeface="Calibri"/>
              </a:defRPr>
            </a:pPr>
            <a:r>
              <a:t>METHODS USED</a:t>
            </a:r>
          </a:p>
        </p:txBody>
      </p:sp>
      <p:sp>
        <p:nvSpPr>
          <p:cNvPr id="3" name="Rectangle 2"/>
          <p:cNvSpPr/>
          <p:nvPr/>
        </p:nvSpPr>
        <p:spPr>
          <a:xfrm>
            <a:off x="731520" y="118872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ounded Rectangle 3"/>
          <p:cNvSpPr/>
          <p:nvPr/>
        </p:nvSpPr>
        <p:spPr>
          <a:xfrm>
            <a:off x="731520" y="1554480"/>
            <a:ext cx="5029200" cy="502920"/>
          </a:xfrm>
          <a:prstGeom prst="round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500">
                <a:solidFill>
                  <a:srgbClr val="FFFFFF"/>
                </a:solidFill>
                <a:latin typeface="Calibri"/>
              </a:defRPr>
            </a:pPr>
            <a:r>
              <a:t>Looking: Methods for Observing Human Experience</a:t>
            </a:r>
          </a:p>
        </p:txBody>
      </p:sp>
      <p:sp>
        <p:nvSpPr>
          <p:cNvPr id="5" name="TextBox 4"/>
          <p:cNvSpPr txBox="1"/>
          <p:nvPr/>
        </p:nvSpPr>
        <p:spPr>
          <a:xfrm>
            <a:off x="914400" y="2286000"/>
            <a:ext cx="4846320" cy="1097280"/>
          </a:xfrm>
          <a:prstGeom prst="rect">
            <a:avLst/>
          </a:prstGeom>
          <a:noFill/>
        </p:spPr>
        <p:txBody>
          <a:bodyPr wrap="square">
            <a:spAutoFit/>
          </a:bodyPr>
          <a:lstStyle/>
          <a:p>
            <a:pPr>
              <a:spcAft>
                <a:spcPts val="600"/>
              </a:spcAft>
              <a:defRPr sz="1500">
                <a:solidFill>
                  <a:srgbClr val="F0F0F5"/>
                </a:solidFill>
                <a:latin typeface="Calibri"/>
              </a:defRPr>
            </a:pPr>
            <a:r>
              <a:t>•  Walk-a-Mile Immersion — experiencing the caregiver's daily routine firsthand</a:t>
            </a:r>
          </a:p>
          <a:p>
            <a:pPr>
              <a:spcAft>
                <a:spcPts val="600"/>
              </a:spcAft>
              <a:defRPr sz="1500">
                <a:solidFill>
                  <a:srgbClr val="F0F0F5"/>
                </a:solidFill>
                <a:latin typeface="Calibri"/>
              </a:defRPr>
            </a:pPr>
            <a:r>
              <a:t>•  Interviewing — conversations with caregiver and teachers</a:t>
            </a:r>
          </a:p>
        </p:txBody>
      </p:sp>
      <p:sp>
        <p:nvSpPr>
          <p:cNvPr id="6" name="Rounded Rectangle 5"/>
          <p:cNvSpPr/>
          <p:nvPr/>
        </p:nvSpPr>
        <p:spPr>
          <a:xfrm>
            <a:off x="731520" y="3200400"/>
            <a:ext cx="5029200" cy="502920"/>
          </a:xfrm>
          <a:prstGeom prst="roundRect">
            <a:avLst/>
          </a:prstGeom>
          <a:solidFill>
            <a:srgbClr val="009688"/>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500">
                <a:solidFill>
                  <a:srgbClr val="FFFFFF"/>
                </a:solidFill>
                <a:latin typeface="Calibri"/>
              </a:defRPr>
            </a:pPr>
            <a:r>
              <a:t>Understanding: Methods for Analyzing Challenges &amp; Opportunities</a:t>
            </a:r>
          </a:p>
        </p:txBody>
      </p:sp>
      <p:sp>
        <p:nvSpPr>
          <p:cNvPr id="7" name="TextBox 6"/>
          <p:cNvSpPr txBox="1"/>
          <p:nvPr/>
        </p:nvSpPr>
        <p:spPr>
          <a:xfrm>
            <a:off x="914400" y="3931920"/>
            <a:ext cx="4846320" cy="1097280"/>
          </a:xfrm>
          <a:prstGeom prst="rect">
            <a:avLst/>
          </a:prstGeom>
          <a:noFill/>
        </p:spPr>
        <p:txBody>
          <a:bodyPr wrap="square">
            <a:spAutoFit/>
          </a:bodyPr>
          <a:lstStyle/>
          <a:p>
            <a:pPr>
              <a:spcAft>
                <a:spcPts val="600"/>
              </a:spcAft>
              <a:defRPr sz="1500">
                <a:solidFill>
                  <a:srgbClr val="F0F0F5"/>
                </a:solidFill>
                <a:latin typeface="Calibri"/>
              </a:defRPr>
            </a:pPr>
            <a:r>
              <a:t>•  Stakeholder Mapping — identifying all people involved and their needs</a:t>
            </a:r>
          </a:p>
          <a:p>
            <a:pPr>
              <a:spcAft>
                <a:spcPts val="600"/>
              </a:spcAft>
              <a:defRPr sz="1500">
                <a:solidFill>
                  <a:srgbClr val="F0F0F5"/>
                </a:solidFill>
                <a:latin typeface="Calibri"/>
              </a:defRPr>
            </a:pPr>
            <a:r>
              <a:t>•  Rose, Thorn, Bud — evaluating previous activity plans</a:t>
            </a:r>
          </a:p>
        </p:txBody>
      </p:sp>
      <p:sp>
        <p:nvSpPr>
          <p:cNvPr id="8" name="Rounded Rectangle 7"/>
          <p:cNvSpPr/>
          <p:nvPr/>
        </p:nvSpPr>
        <p:spPr>
          <a:xfrm>
            <a:off x="731520" y="4846320"/>
            <a:ext cx="5029200" cy="502920"/>
          </a:xfrm>
          <a:prstGeom prst="roundRect">
            <a:avLst/>
          </a:prstGeom>
          <a:solidFill>
            <a:srgbClr val="FF9800"/>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500">
                <a:solidFill>
                  <a:srgbClr val="FFFFFF"/>
                </a:solidFill>
                <a:latin typeface="Calibri"/>
              </a:defRPr>
            </a:pPr>
            <a:r>
              <a:t>Making: Methods for Envisioning Future Possibilities</a:t>
            </a:r>
          </a:p>
        </p:txBody>
      </p:sp>
      <p:sp>
        <p:nvSpPr>
          <p:cNvPr id="9" name="TextBox 8"/>
          <p:cNvSpPr txBox="1"/>
          <p:nvPr/>
        </p:nvSpPr>
        <p:spPr>
          <a:xfrm>
            <a:off x="914400" y="5577840"/>
            <a:ext cx="4846320" cy="731520"/>
          </a:xfrm>
          <a:prstGeom prst="rect">
            <a:avLst/>
          </a:prstGeom>
          <a:noFill/>
        </p:spPr>
        <p:txBody>
          <a:bodyPr wrap="square">
            <a:spAutoFit/>
          </a:bodyPr>
          <a:lstStyle/>
          <a:p>
            <a:pPr>
              <a:spcAft>
                <a:spcPts val="600"/>
              </a:spcAft>
              <a:defRPr sz="1500">
                <a:solidFill>
                  <a:srgbClr val="F0F0F5"/>
                </a:solidFill>
                <a:latin typeface="Calibri"/>
              </a:defRPr>
            </a:pPr>
            <a:r>
              <a:t>•  Creative Matrix — cross-referencing activity types with developmental goals</a:t>
            </a:r>
          </a:p>
        </p:txBody>
      </p:sp>
      <p:pic>
        <p:nvPicPr>
          <p:cNvPr id="10" name="Picture 9" descr="slide3_luma_methods.png"/>
          <p:cNvPicPr>
            <a:picLocks noChangeAspect="1"/>
          </p:cNvPicPr>
          <p:nvPr/>
        </p:nvPicPr>
        <p:blipFill>
          <a:blip r:embed="rId2"/>
          <a:stretch>
            <a:fillRect/>
          </a:stretch>
        </p:blipFill>
        <p:spPr>
          <a:xfrm>
            <a:off x="6583680" y="1554480"/>
            <a:ext cx="5029200" cy="4572000"/>
          </a:xfrm>
          <a:prstGeom prst="rect">
            <a:avLst/>
          </a:prstGeom>
        </p:spPr>
      </p:pic>
      <p:sp>
        <p:nvSpPr>
          <p:cNvPr id="11" name="TextBox 10"/>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12" name="TextBox 11"/>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13" name="TextBox 12"/>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3</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3200" b="1">
                <a:solidFill>
                  <a:srgbClr val="FFFFFF"/>
                </a:solidFill>
                <a:latin typeface="Calibri"/>
              </a:defRPr>
            </a:pPr>
            <a:r>
              <a:t>APPROACH</a:t>
            </a:r>
          </a:p>
        </p:txBody>
      </p:sp>
      <p:sp>
        <p:nvSpPr>
          <p:cNvPr id="3" name="Rectangle 2"/>
          <p:cNvSpPr/>
          <p:nvPr/>
        </p:nvSpPr>
        <p:spPr>
          <a:xfrm>
            <a:off x="731520" y="118872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ounded Rectangle 3"/>
          <p:cNvSpPr/>
          <p:nvPr/>
        </p:nvSpPr>
        <p:spPr>
          <a:xfrm>
            <a:off x="731520" y="1371600"/>
            <a:ext cx="3200400" cy="457200"/>
          </a:xfrm>
          <a:prstGeom prst="round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300">
                <a:solidFill>
                  <a:srgbClr val="FFFFFF"/>
                </a:solidFill>
                <a:latin typeface="Calibri"/>
              </a:defRPr>
            </a:pPr>
            <a:r>
              <a:t>Looking: Observing Human Experience</a:t>
            </a:r>
          </a:p>
        </p:txBody>
      </p:sp>
      <p:sp>
        <p:nvSpPr>
          <p:cNvPr id="5" name="TextBox 4"/>
          <p:cNvSpPr txBox="1"/>
          <p:nvPr/>
        </p:nvSpPr>
        <p:spPr>
          <a:xfrm>
            <a:off x="731520" y="2103120"/>
            <a:ext cx="6400800" cy="548640"/>
          </a:xfrm>
          <a:prstGeom prst="rect">
            <a:avLst/>
          </a:prstGeom>
          <a:noFill/>
        </p:spPr>
        <p:txBody>
          <a:bodyPr wrap="square">
            <a:spAutoFit/>
          </a:bodyPr>
          <a:lstStyle/>
          <a:p>
            <a:pPr algn="l">
              <a:defRPr sz="2400" b="1">
                <a:solidFill>
                  <a:srgbClr val="A59EFF"/>
                </a:solidFill>
                <a:latin typeface="Calibri"/>
              </a:defRPr>
            </a:pPr>
            <a:r>
              <a:t>1. Walk-a-Mile Immersion</a:t>
            </a:r>
          </a:p>
        </p:txBody>
      </p:sp>
      <p:sp>
        <p:nvSpPr>
          <p:cNvPr id="6" name="TextBox 5"/>
          <p:cNvSpPr txBox="1"/>
          <p:nvPr/>
        </p:nvSpPr>
        <p:spPr>
          <a:xfrm>
            <a:off x="914400" y="2743200"/>
            <a:ext cx="6217920" cy="3200400"/>
          </a:xfrm>
          <a:prstGeom prst="rect">
            <a:avLst/>
          </a:prstGeom>
          <a:noFill/>
        </p:spPr>
        <p:txBody>
          <a:bodyPr wrap="square">
            <a:spAutoFit/>
          </a:bodyPr>
          <a:lstStyle/>
          <a:p>
            <a:pPr>
              <a:spcAft>
                <a:spcPts val="1000"/>
              </a:spcAft>
              <a:defRPr sz="1600">
                <a:solidFill>
                  <a:srgbClr val="F0F0F5"/>
                </a:solidFill>
                <a:latin typeface="Calibri"/>
              </a:defRPr>
            </a:pPr>
            <a:r>
              <a:t>I spent a full afternoon shadowing the caregiver to experience the daily routine firsthand — from school pickup to bedtime.</a:t>
            </a:r>
          </a:p>
          <a:p>
            <a:pPr>
              <a:spcAft>
                <a:spcPts val="1000"/>
              </a:spcAft>
              <a:defRPr sz="1600">
                <a:solidFill>
                  <a:srgbClr val="F0F0F5"/>
                </a:solidFill>
                <a:latin typeface="Calibri"/>
              </a:defRPr>
            </a:pPr>
            <a:r>
              <a:t>Goal: understand what the caregiver actually faces — time constraints, the children's energy levels, available materials, and space limitations.</a:t>
            </a:r>
          </a:p>
          <a:p>
            <a:pPr>
              <a:spcAft>
                <a:spcPts val="1000"/>
              </a:spcAft>
              <a:defRPr sz="1600">
                <a:solidFill>
                  <a:srgbClr val="F0F0F5"/>
                </a:solidFill>
                <a:latin typeface="Calibri"/>
              </a:defRPr>
            </a:pPr>
            <a:r>
              <a:t>I observed how the children transition between activities, what captures their attention, and where they lose interest.</a:t>
            </a:r>
          </a:p>
          <a:p>
            <a:pPr>
              <a:spcAft>
                <a:spcPts val="1000"/>
              </a:spcAft>
              <a:defRPr sz="1600">
                <a:solidFill>
                  <a:srgbClr val="F0F0F5"/>
                </a:solidFill>
                <a:latin typeface="Calibri"/>
              </a:defRPr>
            </a:pPr>
            <a:r>
              <a:t>This immersion revealed that the caregiver struggles most during the 4:30–5:30 PM window when both children need different types of engagement.</a:t>
            </a:r>
          </a:p>
        </p:txBody>
      </p:sp>
      <p:pic>
        <p:nvPicPr>
          <p:cNvPr id="7" name="Picture 6" descr="slide4_walk_a_mile.png"/>
          <p:cNvPicPr>
            <a:picLocks noChangeAspect="1"/>
          </p:cNvPicPr>
          <p:nvPr/>
        </p:nvPicPr>
        <p:blipFill>
          <a:blip r:embed="rId2"/>
          <a:stretch>
            <a:fillRect/>
          </a:stretch>
        </p:blipFill>
        <p:spPr>
          <a:xfrm>
            <a:off x="7772400" y="1371600"/>
            <a:ext cx="3931920" cy="2743200"/>
          </a:xfrm>
          <a:prstGeom prst="rect">
            <a:avLst/>
          </a:prstGeom>
        </p:spPr>
      </p:pic>
      <p:pic>
        <p:nvPicPr>
          <p:cNvPr id="8" name="Picture 7" descr="slide4_play_area.png"/>
          <p:cNvPicPr>
            <a:picLocks noChangeAspect="1"/>
          </p:cNvPicPr>
          <p:nvPr/>
        </p:nvPicPr>
        <p:blipFill>
          <a:blip r:embed="rId3"/>
          <a:stretch>
            <a:fillRect/>
          </a:stretch>
        </p:blipFill>
        <p:spPr>
          <a:xfrm>
            <a:off x="7772400" y="4389120"/>
            <a:ext cx="3931920" cy="1645920"/>
          </a:xfrm>
          <a:prstGeom prst="rect">
            <a:avLst/>
          </a:prstGeom>
        </p:spPr>
      </p:pic>
      <p:sp>
        <p:nvSpPr>
          <p:cNvPr id="9" name="TextBox 8"/>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10" name="TextBox 9"/>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11" name="TextBox 10"/>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4</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3200" b="1">
                <a:solidFill>
                  <a:srgbClr val="FFFFFF"/>
                </a:solidFill>
                <a:latin typeface="Calibri"/>
              </a:defRPr>
            </a:pPr>
            <a:r>
              <a:t>APPROACH</a:t>
            </a:r>
          </a:p>
        </p:txBody>
      </p:sp>
      <p:sp>
        <p:nvSpPr>
          <p:cNvPr id="3" name="Rectangle 2"/>
          <p:cNvSpPr/>
          <p:nvPr/>
        </p:nvSpPr>
        <p:spPr>
          <a:xfrm>
            <a:off x="731520" y="118872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ounded Rectangle 3"/>
          <p:cNvSpPr/>
          <p:nvPr/>
        </p:nvSpPr>
        <p:spPr>
          <a:xfrm>
            <a:off x="731520" y="1371600"/>
            <a:ext cx="3200400" cy="457200"/>
          </a:xfrm>
          <a:prstGeom prst="round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300">
                <a:solidFill>
                  <a:srgbClr val="FFFFFF"/>
                </a:solidFill>
                <a:latin typeface="Calibri"/>
              </a:defRPr>
            </a:pPr>
            <a:r>
              <a:t>Looking: Observing Human Experience</a:t>
            </a:r>
          </a:p>
        </p:txBody>
      </p:sp>
      <p:sp>
        <p:nvSpPr>
          <p:cNvPr id="5" name="TextBox 4"/>
          <p:cNvSpPr txBox="1"/>
          <p:nvPr/>
        </p:nvSpPr>
        <p:spPr>
          <a:xfrm>
            <a:off x="731520" y="2103120"/>
            <a:ext cx="6400800" cy="548640"/>
          </a:xfrm>
          <a:prstGeom prst="rect">
            <a:avLst/>
          </a:prstGeom>
          <a:noFill/>
        </p:spPr>
        <p:txBody>
          <a:bodyPr wrap="square">
            <a:spAutoFit/>
          </a:bodyPr>
          <a:lstStyle/>
          <a:p>
            <a:pPr algn="l">
              <a:defRPr sz="2400" b="1">
                <a:solidFill>
                  <a:srgbClr val="A59EFF"/>
                </a:solidFill>
                <a:latin typeface="Calibri"/>
              </a:defRPr>
            </a:pPr>
            <a:r>
              <a:t>2. Interviewing</a:t>
            </a:r>
          </a:p>
        </p:txBody>
      </p:sp>
      <p:sp>
        <p:nvSpPr>
          <p:cNvPr id="6" name="TextBox 5"/>
          <p:cNvSpPr txBox="1"/>
          <p:nvPr/>
        </p:nvSpPr>
        <p:spPr>
          <a:xfrm>
            <a:off x="914400" y="2743200"/>
            <a:ext cx="6217920" cy="1828800"/>
          </a:xfrm>
          <a:prstGeom prst="rect">
            <a:avLst/>
          </a:prstGeom>
          <a:noFill/>
        </p:spPr>
        <p:txBody>
          <a:bodyPr wrap="square">
            <a:spAutoFit/>
          </a:bodyPr>
          <a:lstStyle/>
          <a:p>
            <a:pPr>
              <a:spcAft>
                <a:spcPts val="800"/>
              </a:spcAft>
              <a:defRPr sz="1600">
                <a:solidFill>
                  <a:srgbClr val="F0F0F5"/>
                </a:solidFill>
                <a:latin typeface="Calibri"/>
              </a:defRPr>
            </a:pPr>
            <a:r>
              <a:t>I interviewed the caregiver to understand her comfort level, what activities she finds easy or difficult to lead, and her observations about each child's preferences.</a:t>
            </a:r>
          </a:p>
          <a:p>
            <a:pPr>
              <a:spcAft>
                <a:spcPts val="800"/>
              </a:spcAft>
              <a:defRPr sz="1600">
                <a:solidFill>
                  <a:srgbClr val="F0F0F5"/>
                </a:solidFill>
                <a:latin typeface="Calibri"/>
              </a:defRPr>
            </a:pPr>
            <a:r>
              <a:t>I also spoke with the Steiner school teachers to learn about the children's classroom activities, developmental milestones, and recommended at-home extensions.</a:t>
            </a:r>
          </a:p>
          <a:p>
            <a:pPr>
              <a:spcAft>
                <a:spcPts val="800"/>
              </a:spcAft>
              <a:defRPr sz="1600">
                <a:solidFill>
                  <a:srgbClr val="F0F0F5"/>
                </a:solidFill>
                <a:latin typeface="Calibri"/>
              </a:defRPr>
            </a:pPr>
            <a:r>
              <a:t>Key insights collected:</a:t>
            </a:r>
          </a:p>
        </p:txBody>
      </p:sp>
      <p:sp>
        <p:nvSpPr>
          <p:cNvPr id="7" name="TextBox 6"/>
          <p:cNvSpPr txBox="1"/>
          <p:nvPr/>
        </p:nvSpPr>
        <p:spPr>
          <a:xfrm>
            <a:off x="1097280" y="4389120"/>
            <a:ext cx="5943600" cy="2011680"/>
          </a:xfrm>
          <a:prstGeom prst="rect">
            <a:avLst/>
          </a:prstGeom>
          <a:noFill/>
        </p:spPr>
        <p:txBody>
          <a:bodyPr wrap="square">
            <a:spAutoFit/>
          </a:bodyPr>
          <a:lstStyle/>
          <a:p>
            <a:pPr>
              <a:spcAft>
                <a:spcPts val="500"/>
              </a:spcAft>
              <a:defRPr sz="1500">
                <a:solidFill>
                  <a:srgbClr val="FFFFFF"/>
                </a:solidFill>
                <a:latin typeface="Calibri"/>
              </a:defRPr>
            </a:pPr>
            <a:r>
              <a:t>The caregiver prefers visual, step-by-step instructions over written paragraphs</a:t>
            </a:r>
          </a:p>
          <a:p>
            <a:pPr lvl="1">
              <a:spcAft>
                <a:spcPts val="500"/>
              </a:spcAft>
              <a:defRPr sz="1400">
                <a:solidFill>
                  <a:srgbClr val="F0F0F5"/>
                </a:solidFill>
                <a:latin typeface="Calibri"/>
              </a:defRPr>
            </a:pPr>
            <a:r>
              <a:t>The 4-year-old thrives with creative and imaginative play</a:t>
            </a:r>
          </a:p>
          <a:p>
            <a:pPr lvl="1">
              <a:spcAft>
                <a:spcPts val="500"/>
              </a:spcAft>
              <a:defRPr sz="1400">
                <a:solidFill>
                  <a:srgbClr val="F0F0F5"/>
                </a:solidFill>
                <a:latin typeface="Calibri"/>
              </a:defRPr>
            </a:pPr>
            <a:r>
              <a:t>The 2-year-old needs more sensory and motor-skill activities</a:t>
            </a:r>
          </a:p>
          <a:p>
            <a:pPr lvl="1">
              <a:spcAft>
                <a:spcPts val="500"/>
              </a:spcAft>
              <a:defRPr sz="1400">
                <a:solidFill>
                  <a:srgbClr val="F0F0F5"/>
                </a:solidFill>
                <a:latin typeface="Calibri"/>
              </a:defRPr>
            </a:pPr>
            <a:r>
              <a:t>Teachers recommended nature-based and hands-on activities</a:t>
            </a:r>
          </a:p>
          <a:p>
            <a:pPr>
              <a:spcAft>
                <a:spcPts val="500"/>
              </a:spcAft>
              <a:defRPr sz="1500">
                <a:solidFill>
                  <a:srgbClr val="FFFFFF"/>
                </a:solidFill>
                <a:latin typeface="Calibri"/>
              </a:defRPr>
            </a:pPr>
            <a:r>
              <a:t>These insights directly shaped the activity plan design</a:t>
            </a:r>
          </a:p>
        </p:txBody>
      </p:sp>
      <p:pic>
        <p:nvPicPr>
          <p:cNvPr id="8" name="Picture 7" descr="slide5_interview.png"/>
          <p:cNvPicPr>
            <a:picLocks noChangeAspect="1"/>
          </p:cNvPicPr>
          <p:nvPr/>
        </p:nvPicPr>
        <p:blipFill>
          <a:blip r:embed="rId2"/>
          <a:stretch>
            <a:fillRect/>
          </a:stretch>
        </p:blipFill>
        <p:spPr>
          <a:xfrm>
            <a:off x="7772400" y="1371600"/>
            <a:ext cx="3931920" cy="4572000"/>
          </a:xfrm>
          <a:prstGeom prst="rect">
            <a:avLst/>
          </a:prstGeom>
        </p:spPr>
      </p:pic>
      <p:sp>
        <p:nvSpPr>
          <p:cNvPr id="9" name="TextBox 8"/>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10" name="TextBox 9"/>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11" name="TextBox 10"/>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5</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3200" b="1">
                <a:solidFill>
                  <a:srgbClr val="FFFFFF"/>
                </a:solidFill>
                <a:latin typeface="Calibri"/>
              </a:defRPr>
            </a:pPr>
            <a:r>
              <a:t>APPROACH</a:t>
            </a:r>
          </a:p>
        </p:txBody>
      </p:sp>
      <p:sp>
        <p:nvSpPr>
          <p:cNvPr id="3" name="Rectangle 2"/>
          <p:cNvSpPr/>
          <p:nvPr/>
        </p:nvSpPr>
        <p:spPr>
          <a:xfrm>
            <a:off x="731520" y="118872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ounded Rectangle 3"/>
          <p:cNvSpPr/>
          <p:nvPr/>
        </p:nvSpPr>
        <p:spPr>
          <a:xfrm>
            <a:off x="731520" y="1371600"/>
            <a:ext cx="4114800" cy="457200"/>
          </a:xfrm>
          <a:prstGeom prst="roundRect">
            <a:avLst/>
          </a:prstGeom>
          <a:solidFill>
            <a:srgbClr val="009688"/>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300">
                <a:solidFill>
                  <a:srgbClr val="FFFFFF"/>
                </a:solidFill>
                <a:latin typeface="Calibri"/>
              </a:defRPr>
            </a:pPr>
            <a:r>
              <a:t>Understanding: Analyzing Challenges &amp; Opportunities</a:t>
            </a:r>
          </a:p>
        </p:txBody>
      </p:sp>
      <p:sp>
        <p:nvSpPr>
          <p:cNvPr id="5" name="TextBox 4"/>
          <p:cNvSpPr txBox="1"/>
          <p:nvPr/>
        </p:nvSpPr>
        <p:spPr>
          <a:xfrm>
            <a:off x="731520" y="2103120"/>
            <a:ext cx="10972800" cy="548640"/>
          </a:xfrm>
          <a:prstGeom prst="rect">
            <a:avLst/>
          </a:prstGeom>
          <a:noFill/>
        </p:spPr>
        <p:txBody>
          <a:bodyPr wrap="square">
            <a:spAutoFit/>
          </a:bodyPr>
          <a:lstStyle/>
          <a:p>
            <a:pPr algn="l">
              <a:defRPr sz="2400" b="1">
                <a:solidFill>
                  <a:srgbClr val="A59EFF"/>
                </a:solidFill>
                <a:latin typeface="Calibri"/>
              </a:defRPr>
            </a:pPr>
            <a:r>
              <a:t>3. Stakeholder Mapping</a:t>
            </a:r>
          </a:p>
        </p:txBody>
      </p:sp>
      <p:sp>
        <p:nvSpPr>
          <p:cNvPr id="6" name="Rounded Rectangle 5"/>
          <p:cNvSpPr/>
          <p:nvPr/>
        </p:nvSpPr>
        <p:spPr>
          <a:xfrm>
            <a:off x="731520" y="2834640"/>
            <a:ext cx="2560320" cy="914400"/>
          </a:xfrm>
          <a:prstGeom prst="round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400" b="1">
                <a:solidFill>
                  <a:srgbClr val="FFFFFF"/>
                </a:solidFill>
                <a:latin typeface="Calibri"/>
              </a:defRPr>
            </a:pPr>
            <a:r>
              <a:t>Children</a:t>
            </a:r>
            <a:br/>
            <a:r>
              <a:t>(ages 4 &amp; 2)</a:t>
            </a:r>
          </a:p>
        </p:txBody>
      </p:sp>
      <p:sp>
        <p:nvSpPr>
          <p:cNvPr id="7" name="TextBox 6"/>
          <p:cNvSpPr txBox="1"/>
          <p:nvPr/>
        </p:nvSpPr>
        <p:spPr>
          <a:xfrm>
            <a:off x="868680" y="3931920"/>
            <a:ext cx="2377440" cy="1828800"/>
          </a:xfrm>
          <a:prstGeom prst="rect">
            <a:avLst/>
          </a:prstGeom>
          <a:noFill/>
        </p:spPr>
        <p:txBody>
          <a:bodyPr wrap="square">
            <a:spAutoFit/>
          </a:bodyPr>
          <a:lstStyle/>
          <a:p>
            <a:pPr algn="l">
              <a:defRPr sz="1300" b="0">
                <a:solidFill>
                  <a:srgbClr val="CCCCCC"/>
                </a:solidFill>
                <a:latin typeface="Calibri"/>
              </a:defRPr>
            </a:pPr>
            <a:r>
              <a:t>Primary beneficiaries</a:t>
            </a:r>
            <a:br/>
            <a:r>
              <a:t>Different developmental needs</a:t>
            </a:r>
            <a:br/>
            <a:r>
              <a:t>Different attention spans</a:t>
            </a:r>
          </a:p>
        </p:txBody>
      </p:sp>
      <p:sp>
        <p:nvSpPr>
          <p:cNvPr id="8" name="Rounded Rectangle 7"/>
          <p:cNvSpPr/>
          <p:nvPr/>
        </p:nvSpPr>
        <p:spPr>
          <a:xfrm>
            <a:off x="3566160" y="2834640"/>
            <a:ext cx="2560320" cy="914400"/>
          </a:xfrm>
          <a:prstGeom prst="roundRect">
            <a:avLst/>
          </a:prstGeom>
          <a:solidFill>
            <a:srgbClr val="009688"/>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400" b="1">
                <a:solidFill>
                  <a:srgbClr val="FFFFFF"/>
                </a:solidFill>
                <a:latin typeface="Calibri"/>
              </a:defRPr>
            </a:pPr>
            <a:r>
              <a:t>Caregiver</a:t>
            </a:r>
          </a:p>
        </p:txBody>
      </p:sp>
      <p:sp>
        <p:nvSpPr>
          <p:cNvPr id="9" name="TextBox 8"/>
          <p:cNvSpPr txBox="1"/>
          <p:nvPr/>
        </p:nvSpPr>
        <p:spPr>
          <a:xfrm>
            <a:off x="3703320" y="3931920"/>
            <a:ext cx="2377440" cy="1828800"/>
          </a:xfrm>
          <a:prstGeom prst="rect">
            <a:avLst/>
          </a:prstGeom>
          <a:noFill/>
        </p:spPr>
        <p:txBody>
          <a:bodyPr wrap="square">
            <a:spAutoFit/>
          </a:bodyPr>
          <a:lstStyle/>
          <a:p>
            <a:pPr algn="l">
              <a:defRPr sz="1300" b="0">
                <a:solidFill>
                  <a:srgbClr val="CCCCCC"/>
                </a:solidFill>
                <a:latin typeface="Calibri"/>
              </a:defRPr>
            </a:pPr>
            <a:r>
              <a:t>Daily executor of activities</a:t>
            </a:r>
            <a:br/>
            <a:r>
              <a:t>Needs simple instructions</a:t>
            </a:r>
            <a:br/>
            <a:r>
              <a:t>Limited educational background</a:t>
            </a:r>
          </a:p>
        </p:txBody>
      </p:sp>
      <p:sp>
        <p:nvSpPr>
          <p:cNvPr id="10" name="Rounded Rectangle 9"/>
          <p:cNvSpPr/>
          <p:nvPr/>
        </p:nvSpPr>
        <p:spPr>
          <a:xfrm>
            <a:off x="6400800" y="2834640"/>
            <a:ext cx="2560320" cy="914400"/>
          </a:xfrm>
          <a:prstGeom prst="roundRect">
            <a:avLst/>
          </a:prstGeom>
          <a:solidFill>
            <a:srgbClr val="E91E63"/>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400" b="1">
                <a:solidFill>
                  <a:srgbClr val="FFFFFF"/>
                </a:solidFill>
                <a:latin typeface="Calibri"/>
              </a:defRPr>
            </a:pPr>
            <a:r>
              <a:t>Parents</a:t>
            </a:r>
            <a:br/>
            <a:r>
              <a:t>(Tien &amp; wife)</a:t>
            </a:r>
          </a:p>
        </p:txBody>
      </p:sp>
      <p:sp>
        <p:nvSpPr>
          <p:cNvPr id="11" name="TextBox 10"/>
          <p:cNvSpPr txBox="1"/>
          <p:nvPr/>
        </p:nvSpPr>
        <p:spPr>
          <a:xfrm>
            <a:off x="6537960" y="3931920"/>
            <a:ext cx="2377440" cy="1828800"/>
          </a:xfrm>
          <a:prstGeom prst="rect">
            <a:avLst/>
          </a:prstGeom>
          <a:noFill/>
        </p:spPr>
        <p:txBody>
          <a:bodyPr wrap="square">
            <a:spAutoFit/>
          </a:bodyPr>
          <a:lstStyle/>
          <a:p>
            <a:pPr algn="l">
              <a:defRPr sz="1300" b="0">
                <a:solidFill>
                  <a:srgbClr val="CCCCCC"/>
                </a:solidFill>
                <a:latin typeface="Calibri"/>
              </a:defRPr>
            </a:pPr>
            <a:r>
              <a:t>Activity designers &amp; planners</a:t>
            </a:r>
            <a:br/>
            <a:r>
              <a:t>Weekly iteration &amp; feedback</a:t>
            </a:r>
            <a:br/>
            <a:r>
              <a:t>Quality oversight</a:t>
            </a:r>
          </a:p>
        </p:txBody>
      </p:sp>
      <p:sp>
        <p:nvSpPr>
          <p:cNvPr id="12" name="Rounded Rectangle 11"/>
          <p:cNvSpPr/>
          <p:nvPr/>
        </p:nvSpPr>
        <p:spPr>
          <a:xfrm>
            <a:off x="9235440" y="2834640"/>
            <a:ext cx="2560320" cy="914400"/>
          </a:xfrm>
          <a:prstGeom prst="roundRect">
            <a:avLst/>
          </a:prstGeom>
          <a:solidFill>
            <a:srgbClr val="FF9800"/>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400" b="1">
                <a:solidFill>
                  <a:srgbClr val="FFFFFF"/>
                </a:solidFill>
                <a:latin typeface="Calibri"/>
              </a:defRPr>
            </a:pPr>
            <a:r>
              <a:t>School Teachers</a:t>
            </a:r>
          </a:p>
        </p:txBody>
      </p:sp>
      <p:sp>
        <p:nvSpPr>
          <p:cNvPr id="13" name="TextBox 12"/>
          <p:cNvSpPr txBox="1"/>
          <p:nvPr/>
        </p:nvSpPr>
        <p:spPr>
          <a:xfrm>
            <a:off x="9372600" y="3931920"/>
            <a:ext cx="2377440" cy="1828800"/>
          </a:xfrm>
          <a:prstGeom prst="rect">
            <a:avLst/>
          </a:prstGeom>
          <a:noFill/>
        </p:spPr>
        <p:txBody>
          <a:bodyPr wrap="square">
            <a:spAutoFit/>
          </a:bodyPr>
          <a:lstStyle/>
          <a:p>
            <a:pPr algn="l">
              <a:defRPr sz="1300" b="0">
                <a:solidFill>
                  <a:srgbClr val="CCCCCC"/>
                </a:solidFill>
                <a:latin typeface="Calibri"/>
              </a:defRPr>
            </a:pPr>
            <a:r>
              <a:t>Educational philosophy input</a:t>
            </a:r>
            <a:br/>
            <a:r>
              <a:t>Developmental milestone guidance</a:t>
            </a:r>
            <a:br/>
            <a:r>
              <a:t>Activity recommendations</a:t>
            </a:r>
          </a:p>
        </p:txBody>
      </p:sp>
      <p:sp>
        <p:nvSpPr>
          <p:cNvPr id="14" name="TextBox 13"/>
          <p:cNvSpPr txBox="1"/>
          <p:nvPr/>
        </p:nvSpPr>
        <p:spPr>
          <a:xfrm>
            <a:off x="731520" y="5486400"/>
            <a:ext cx="10058400" cy="548640"/>
          </a:xfrm>
          <a:prstGeom prst="rect">
            <a:avLst/>
          </a:prstGeom>
          <a:noFill/>
        </p:spPr>
        <p:txBody>
          <a:bodyPr wrap="square">
            <a:spAutoFit/>
          </a:bodyPr>
          <a:lstStyle/>
          <a:p>
            <a:pPr algn="l">
              <a:defRPr sz="1600" b="1">
                <a:solidFill>
                  <a:srgbClr val="A59EFF"/>
                </a:solidFill>
                <a:latin typeface="Calibri"/>
              </a:defRPr>
            </a:pPr>
            <a:r>
              <a:t>Why Stakeholder Mapping mattered:</a:t>
            </a:r>
          </a:p>
        </p:txBody>
      </p:sp>
      <p:sp>
        <p:nvSpPr>
          <p:cNvPr id="15" name="TextBox 14"/>
          <p:cNvSpPr txBox="1"/>
          <p:nvPr/>
        </p:nvSpPr>
        <p:spPr>
          <a:xfrm>
            <a:off x="914400" y="5852160"/>
            <a:ext cx="10058400" cy="548640"/>
          </a:xfrm>
          <a:prstGeom prst="rect">
            <a:avLst/>
          </a:prstGeom>
          <a:noFill/>
        </p:spPr>
        <p:txBody>
          <a:bodyPr wrap="square">
            <a:spAutoFit/>
          </a:bodyPr>
          <a:lstStyle/>
          <a:p>
            <a:pPr>
              <a:spcAft>
                <a:spcPts val="400"/>
              </a:spcAft>
              <a:defRPr sz="1400">
                <a:solidFill>
                  <a:srgbClr val="F0F0F5"/>
                </a:solidFill>
                <a:latin typeface="Calibri"/>
              </a:defRPr>
            </a:pPr>
            <a:r>
              <a:t>Clarified each person's role and constraints  •  Ensured no perspective was missed  •  Revealed the caregiver as the critical success factor</a:t>
            </a:r>
          </a:p>
        </p:txBody>
      </p:sp>
      <p:sp>
        <p:nvSpPr>
          <p:cNvPr id="16" name="TextBox 15"/>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17" name="TextBox 16"/>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18" name="TextBox 17"/>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6</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3200" b="1">
                <a:solidFill>
                  <a:srgbClr val="FFFFFF"/>
                </a:solidFill>
                <a:latin typeface="Calibri"/>
              </a:defRPr>
            </a:pPr>
            <a:r>
              <a:t>APPROACH</a:t>
            </a:r>
          </a:p>
        </p:txBody>
      </p:sp>
      <p:sp>
        <p:nvSpPr>
          <p:cNvPr id="3" name="Rectangle 2"/>
          <p:cNvSpPr/>
          <p:nvPr/>
        </p:nvSpPr>
        <p:spPr>
          <a:xfrm>
            <a:off x="731520" y="118872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ounded Rectangle 3"/>
          <p:cNvSpPr/>
          <p:nvPr/>
        </p:nvSpPr>
        <p:spPr>
          <a:xfrm>
            <a:off x="731520" y="1371600"/>
            <a:ext cx="4114800" cy="457200"/>
          </a:xfrm>
          <a:prstGeom prst="roundRect">
            <a:avLst/>
          </a:prstGeom>
          <a:solidFill>
            <a:srgbClr val="FF9800"/>
          </a:solidFill>
          <a:ln>
            <a:noFill/>
          </a:ln>
        </p:spPr>
        <p:style>
          <a:lnRef idx="1">
            <a:schemeClr val="accent1"/>
          </a:lnRef>
          <a:fillRef idx="3">
            <a:schemeClr val="accent1"/>
          </a:fillRef>
          <a:effectRef idx="2">
            <a:schemeClr val="accent1"/>
          </a:effectRef>
          <a:fontRef idx="minor">
            <a:schemeClr val="lt1"/>
          </a:fontRef>
        </p:style>
        <p:txBody>
          <a:bodyPr rtlCol="0" anchor="ctr" wrap="square"/>
          <a:lstStyle/>
          <a:p>
            <a:pPr algn="ctr">
              <a:defRPr sz="1300">
                <a:solidFill>
                  <a:srgbClr val="FFFFFF"/>
                </a:solidFill>
                <a:latin typeface="Calibri"/>
              </a:defRPr>
            </a:pPr>
            <a:r>
              <a:t>Making: Envisioning Future Possibilities</a:t>
            </a:r>
          </a:p>
        </p:txBody>
      </p:sp>
      <p:sp>
        <p:nvSpPr>
          <p:cNvPr id="5" name="TextBox 4"/>
          <p:cNvSpPr txBox="1"/>
          <p:nvPr/>
        </p:nvSpPr>
        <p:spPr>
          <a:xfrm>
            <a:off x="731520" y="2103120"/>
            <a:ext cx="10972800" cy="548640"/>
          </a:xfrm>
          <a:prstGeom prst="rect">
            <a:avLst/>
          </a:prstGeom>
          <a:noFill/>
        </p:spPr>
        <p:txBody>
          <a:bodyPr wrap="square">
            <a:spAutoFit/>
          </a:bodyPr>
          <a:lstStyle/>
          <a:p>
            <a:pPr algn="l">
              <a:defRPr sz="2400" b="1">
                <a:solidFill>
                  <a:srgbClr val="A59EFF"/>
                </a:solidFill>
                <a:latin typeface="Calibri"/>
              </a:defRPr>
            </a:pPr>
            <a:r>
              <a:t>4. Creative Matrix</a:t>
            </a:r>
          </a:p>
        </p:txBody>
      </p:sp>
      <p:sp>
        <p:nvSpPr>
          <p:cNvPr id="6" name="TextBox 5"/>
          <p:cNvSpPr txBox="1"/>
          <p:nvPr/>
        </p:nvSpPr>
        <p:spPr>
          <a:xfrm>
            <a:off x="731520" y="2743200"/>
            <a:ext cx="5943600" cy="731520"/>
          </a:xfrm>
          <a:prstGeom prst="rect">
            <a:avLst/>
          </a:prstGeom>
          <a:noFill/>
        </p:spPr>
        <p:txBody>
          <a:bodyPr wrap="square">
            <a:spAutoFit/>
          </a:bodyPr>
          <a:lstStyle/>
          <a:p>
            <a:pPr algn="l">
              <a:defRPr sz="1600" b="0">
                <a:solidFill>
                  <a:srgbClr val="F0F0F5"/>
                </a:solidFill>
                <a:latin typeface="Calibri"/>
              </a:defRPr>
            </a:pPr>
            <a:r>
              <a:t>I cross-referenced activity categories with developmental goals for each age group. This systematic approach generated a wide range of ideas and ensured balanced coverage.</a:t>
            </a:r>
          </a:p>
        </p:txBody>
      </p:sp>
      <p:pic>
        <p:nvPicPr>
          <p:cNvPr id="7" name="Picture 6" descr="slide7_creative_matrix.png"/>
          <p:cNvPicPr>
            <a:picLocks noChangeAspect="1"/>
          </p:cNvPicPr>
          <p:nvPr/>
        </p:nvPicPr>
        <p:blipFill>
          <a:blip r:embed="rId2"/>
          <a:stretch>
            <a:fillRect/>
          </a:stretch>
        </p:blipFill>
        <p:spPr>
          <a:xfrm>
            <a:off x="731520" y="3657600"/>
            <a:ext cx="6400800" cy="2560320"/>
          </a:xfrm>
          <a:prstGeom prst="rect">
            <a:avLst/>
          </a:prstGeom>
        </p:spPr>
      </p:pic>
      <p:sp>
        <p:nvSpPr>
          <p:cNvPr id="8" name="TextBox 7"/>
          <p:cNvSpPr txBox="1"/>
          <p:nvPr/>
        </p:nvSpPr>
        <p:spPr>
          <a:xfrm>
            <a:off x="7772400" y="2103120"/>
            <a:ext cx="3931920" cy="457200"/>
          </a:xfrm>
          <a:prstGeom prst="rect">
            <a:avLst/>
          </a:prstGeom>
          <a:noFill/>
        </p:spPr>
        <p:txBody>
          <a:bodyPr wrap="square">
            <a:spAutoFit/>
          </a:bodyPr>
          <a:lstStyle/>
          <a:p>
            <a:pPr algn="l">
              <a:defRPr sz="1600" b="1">
                <a:solidFill>
                  <a:srgbClr val="A59EFF"/>
                </a:solidFill>
                <a:latin typeface="Calibri"/>
              </a:defRPr>
            </a:pPr>
            <a:r>
              <a:t>Key outcomes from the matrix:</a:t>
            </a:r>
          </a:p>
        </p:txBody>
      </p:sp>
      <p:sp>
        <p:nvSpPr>
          <p:cNvPr id="9" name="TextBox 8"/>
          <p:cNvSpPr txBox="1"/>
          <p:nvPr/>
        </p:nvSpPr>
        <p:spPr>
          <a:xfrm>
            <a:off x="7955279" y="2743200"/>
            <a:ext cx="3657600" cy="3200400"/>
          </a:xfrm>
          <a:prstGeom prst="rect">
            <a:avLst/>
          </a:prstGeom>
          <a:noFill/>
        </p:spPr>
        <p:txBody>
          <a:bodyPr wrap="square">
            <a:spAutoFit/>
          </a:bodyPr>
          <a:lstStyle/>
          <a:p>
            <a:pPr>
              <a:spcAft>
                <a:spcPts val="1000"/>
              </a:spcAft>
              <a:defRPr sz="1500">
                <a:solidFill>
                  <a:srgbClr val="F0F0F5"/>
                </a:solidFill>
                <a:latin typeface="Calibri"/>
              </a:defRPr>
            </a:pPr>
            <a:r>
              <a:t>Generated 30+ activity ideas across 5 categories</a:t>
            </a:r>
          </a:p>
          <a:p>
            <a:pPr>
              <a:spcAft>
                <a:spcPts val="1000"/>
              </a:spcAft>
              <a:defRPr sz="1500">
                <a:solidFill>
                  <a:srgbClr val="F0F0F5"/>
                </a:solidFill>
                <a:latin typeface="Calibri"/>
              </a:defRPr>
            </a:pPr>
            <a:r>
              <a:t>Filtered down to 15 core activities per age group</a:t>
            </a:r>
          </a:p>
          <a:p>
            <a:pPr>
              <a:spcAft>
                <a:spcPts val="1000"/>
              </a:spcAft>
              <a:defRPr sz="1500">
                <a:solidFill>
                  <a:srgbClr val="F0F0F5"/>
                </a:solidFill>
                <a:latin typeface="Calibri"/>
              </a:defRPr>
            </a:pPr>
            <a:r>
              <a:t>Identified activities that work for both ages simultaneously</a:t>
            </a:r>
          </a:p>
          <a:p>
            <a:pPr>
              <a:spcAft>
                <a:spcPts val="1000"/>
              </a:spcAft>
              <a:defRPr sz="1500">
                <a:solidFill>
                  <a:srgbClr val="F0F0F5"/>
                </a:solidFill>
                <a:latin typeface="Calibri"/>
              </a:defRPr>
            </a:pPr>
            <a:r>
              <a:t>Flagged activities needing special materials or preparation</a:t>
            </a:r>
          </a:p>
          <a:p>
            <a:pPr>
              <a:spcAft>
                <a:spcPts val="1000"/>
              </a:spcAft>
              <a:defRPr sz="1500">
                <a:solidFill>
                  <a:srgbClr val="F0F0F5"/>
                </a:solidFill>
                <a:latin typeface="Calibri"/>
              </a:defRPr>
            </a:pPr>
            <a:r>
              <a:t>Created a balanced weekly rotation template</a:t>
            </a:r>
          </a:p>
        </p:txBody>
      </p:sp>
      <p:sp>
        <p:nvSpPr>
          <p:cNvPr id="10" name="TextBox 9"/>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11" name="TextBox 10"/>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12" name="TextBox 11"/>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7</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3200" b="1">
                <a:solidFill>
                  <a:srgbClr val="FFFFFF"/>
                </a:solidFill>
                <a:latin typeface="Calibri"/>
              </a:defRPr>
            </a:pPr>
            <a:r>
              <a:t>OUTCOMES</a:t>
            </a:r>
          </a:p>
        </p:txBody>
      </p:sp>
      <p:sp>
        <p:nvSpPr>
          <p:cNvPr id="3" name="Rectangle 2"/>
          <p:cNvSpPr/>
          <p:nvPr/>
        </p:nvSpPr>
        <p:spPr>
          <a:xfrm>
            <a:off x="731520" y="118872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63040"/>
            <a:ext cx="5303520" cy="457200"/>
          </a:xfrm>
          <a:prstGeom prst="rect">
            <a:avLst/>
          </a:prstGeom>
          <a:noFill/>
        </p:spPr>
        <p:txBody>
          <a:bodyPr wrap="square">
            <a:spAutoFit/>
          </a:bodyPr>
          <a:lstStyle/>
          <a:p>
            <a:pPr algn="l">
              <a:defRPr sz="1800" b="1">
                <a:solidFill>
                  <a:srgbClr val="A59EFF"/>
                </a:solidFill>
                <a:latin typeface="Calibri"/>
              </a:defRPr>
            </a:pPr>
            <a:r>
              <a:t>1. Structured weekly activity plan</a:t>
            </a:r>
          </a:p>
        </p:txBody>
      </p:sp>
      <p:sp>
        <p:nvSpPr>
          <p:cNvPr id="5" name="TextBox 4"/>
          <p:cNvSpPr txBox="1"/>
          <p:nvPr/>
        </p:nvSpPr>
        <p:spPr>
          <a:xfrm>
            <a:off x="914400" y="1920240"/>
            <a:ext cx="5029200" cy="1828800"/>
          </a:xfrm>
          <a:prstGeom prst="rect">
            <a:avLst/>
          </a:prstGeom>
          <a:noFill/>
        </p:spPr>
        <p:txBody>
          <a:bodyPr wrap="square">
            <a:spAutoFit/>
          </a:bodyPr>
          <a:lstStyle/>
          <a:p>
            <a:pPr>
              <a:spcAft>
                <a:spcPts val="500"/>
              </a:spcAft>
              <a:defRPr sz="1400">
                <a:solidFill>
                  <a:srgbClr val="F0F0F5"/>
                </a:solidFill>
                <a:latin typeface="Calibri"/>
              </a:defRPr>
            </a:pPr>
            <a:r>
              <a:t>Monday–Friday schedule tailored to each child's age</a:t>
            </a:r>
          </a:p>
          <a:p>
            <a:pPr>
              <a:spcAft>
                <a:spcPts val="500"/>
              </a:spcAft>
              <a:defRPr sz="1400">
                <a:solidFill>
                  <a:srgbClr val="F0F0F5"/>
                </a:solidFill>
                <a:latin typeface="Calibri"/>
              </a:defRPr>
            </a:pPr>
            <a:r>
              <a:t>Balanced mix: creative play, motor skills, language, sensory, nature</a:t>
            </a:r>
          </a:p>
          <a:p>
            <a:pPr>
              <a:spcAft>
                <a:spcPts val="500"/>
              </a:spcAft>
              <a:defRPr sz="1400">
                <a:solidFill>
                  <a:srgbClr val="F0F0F5"/>
                </a:solidFill>
                <a:latin typeface="Calibri"/>
              </a:defRPr>
            </a:pPr>
            <a:r>
              <a:t>Activities complement Steiner while introducing Montessori &amp; Reggio elements</a:t>
            </a:r>
          </a:p>
        </p:txBody>
      </p:sp>
      <p:sp>
        <p:nvSpPr>
          <p:cNvPr id="6" name="TextBox 5"/>
          <p:cNvSpPr txBox="1"/>
          <p:nvPr/>
        </p:nvSpPr>
        <p:spPr>
          <a:xfrm>
            <a:off x="6400800" y="1463040"/>
            <a:ext cx="5303520" cy="457200"/>
          </a:xfrm>
          <a:prstGeom prst="rect">
            <a:avLst/>
          </a:prstGeom>
          <a:noFill/>
        </p:spPr>
        <p:txBody>
          <a:bodyPr wrap="square">
            <a:spAutoFit/>
          </a:bodyPr>
          <a:lstStyle/>
          <a:p>
            <a:pPr algn="l">
              <a:defRPr sz="1800" b="1">
                <a:solidFill>
                  <a:srgbClr val="A59EFF"/>
                </a:solidFill>
                <a:latin typeface="Calibri"/>
              </a:defRPr>
            </a:pPr>
            <a:r>
              <a:t>2. Visual instruction cards for the caregiver</a:t>
            </a:r>
          </a:p>
        </p:txBody>
      </p:sp>
      <p:sp>
        <p:nvSpPr>
          <p:cNvPr id="7" name="TextBox 6"/>
          <p:cNvSpPr txBox="1"/>
          <p:nvPr/>
        </p:nvSpPr>
        <p:spPr>
          <a:xfrm>
            <a:off x="6583680" y="1920240"/>
            <a:ext cx="5029200" cy="1828800"/>
          </a:xfrm>
          <a:prstGeom prst="rect">
            <a:avLst/>
          </a:prstGeom>
          <a:noFill/>
        </p:spPr>
        <p:txBody>
          <a:bodyPr wrap="square">
            <a:spAutoFit/>
          </a:bodyPr>
          <a:lstStyle/>
          <a:p>
            <a:pPr>
              <a:spcAft>
                <a:spcPts val="500"/>
              </a:spcAft>
              <a:defRPr sz="1400">
                <a:solidFill>
                  <a:srgbClr val="F0F0F5"/>
                </a:solidFill>
                <a:latin typeface="Calibri"/>
              </a:defRPr>
            </a:pPr>
            <a:r>
              <a:t>Simple, step-by-step cards with illustrations</a:t>
            </a:r>
          </a:p>
          <a:p>
            <a:pPr>
              <a:spcAft>
                <a:spcPts val="500"/>
              </a:spcAft>
              <a:defRPr sz="1400">
                <a:solidFill>
                  <a:srgbClr val="F0F0F5"/>
                </a:solidFill>
                <a:latin typeface="Calibri"/>
              </a:defRPr>
            </a:pPr>
            <a:r>
              <a:t>Caregiver can follow independently — no phone calls needed</a:t>
            </a:r>
          </a:p>
          <a:p>
            <a:pPr>
              <a:spcAft>
                <a:spcPts val="500"/>
              </a:spcAft>
              <a:defRPr sz="1400">
                <a:solidFill>
                  <a:srgbClr val="F0F0F5"/>
                </a:solidFill>
                <a:latin typeface="Calibri"/>
              </a:defRPr>
            </a:pPr>
            <a:r>
              <a:t>Color-coded by activity type for quick reference</a:t>
            </a:r>
          </a:p>
        </p:txBody>
      </p:sp>
      <p:sp>
        <p:nvSpPr>
          <p:cNvPr id="8" name="TextBox 7"/>
          <p:cNvSpPr txBox="1"/>
          <p:nvPr/>
        </p:nvSpPr>
        <p:spPr>
          <a:xfrm>
            <a:off x="731520" y="4023360"/>
            <a:ext cx="5303520" cy="457200"/>
          </a:xfrm>
          <a:prstGeom prst="rect">
            <a:avLst/>
          </a:prstGeom>
          <a:noFill/>
        </p:spPr>
        <p:txBody>
          <a:bodyPr wrap="square">
            <a:spAutoFit/>
          </a:bodyPr>
          <a:lstStyle/>
          <a:p>
            <a:pPr algn="l">
              <a:defRPr sz="1800" b="1">
                <a:solidFill>
                  <a:srgbClr val="A59EFF"/>
                </a:solidFill>
                <a:latin typeface="Calibri"/>
              </a:defRPr>
            </a:pPr>
            <a:r>
              <a:t>3. Weekly feedback loop established</a:t>
            </a:r>
          </a:p>
        </p:txBody>
      </p:sp>
      <p:sp>
        <p:nvSpPr>
          <p:cNvPr id="9" name="TextBox 8"/>
          <p:cNvSpPr txBox="1"/>
          <p:nvPr/>
        </p:nvSpPr>
        <p:spPr>
          <a:xfrm>
            <a:off x="914400" y="4480560"/>
            <a:ext cx="5029200" cy="1828800"/>
          </a:xfrm>
          <a:prstGeom prst="rect">
            <a:avLst/>
          </a:prstGeom>
          <a:noFill/>
        </p:spPr>
        <p:txBody>
          <a:bodyPr wrap="square">
            <a:spAutoFit/>
          </a:bodyPr>
          <a:lstStyle/>
          <a:p>
            <a:pPr>
              <a:spcAft>
                <a:spcPts val="500"/>
              </a:spcAft>
              <a:defRPr sz="1400">
                <a:solidFill>
                  <a:srgbClr val="F0F0F5"/>
                </a:solidFill>
                <a:latin typeface="Calibri"/>
              </a:defRPr>
            </a:pPr>
            <a:r>
              <a:t>Caregiver notes what works and what doesn't each day</a:t>
            </a:r>
          </a:p>
          <a:p>
            <a:pPr>
              <a:spcAft>
                <a:spcPts val="500"/>
              </a:spcAft>
              <a:defRPr sz="1400">
                <a:solidFill>
                  <a:srgbClr val="F0F0F5"/>
                </a:solidFill>
                <a:latin typeface="Calibri"/>
              </a:defRPr>
            </a:pPr>
            <a:r>
              <a:t>Parents review and iterate the plan every weekend</a:t>
            </a:r>
          </a:p>
          <a:p>
            <a:pPr>
              <a:spcAft>
                <a:spcPts val="500"/>
              </a:spcAft>
              <a:defRPr sz="1400">
                <a:solidFill>
                  <a:srgbClr val="F0F0F5"/>
                </a:solidFill>
                <a:latin typeface="Calibri"/>
              </a:defRPr>
            </a:pPr>
            <a:r>
              <a:t>Continuous improvement built into the process</a:t>
            </a:r>
          </a:p>
        </p:txBody>
      </p:sp>
      <p:sp>
        <p:nvSpPr>
          <p:cNvPr id="10" name="TextBox 9"/>
          <p:cNvSpPr txBox="1"/>
          <p:nvPr/>
        </p:nvSpPr>
        <p:spPr>
          <a:xfrm>
            <a:off x="6400800" y="4023360"/>
            <a:ext cx="5303520" cy="457200"/>
          </a:xfrm>
          <a:prstGeom prst="rect">
            <a:avLst/>
          </a:prstGeom>
          <a:noFill/>
        </p:spPr>
        <p:txBody>
          <a:bodyPr wrap="square">
            <a:spAutoFit/>
          </a:bodyPr>
          <a:lstStyle/>
          <a:p>
            <a:pPr algn="l">
              <a:defRPr sz="1800" b="1">
                <a:solidFill>
                  <a:srgbClr val="A59EFF"/>
                </a:solidFill>
                <a:latin typeface="Calibri"/>
              </a:defRPr>
            </a:pPr>
            <a:r>
              <a:t>4. Caregiver confidence significantly improved</a:t>
            </a:r>
          </a:p>
        </p:txBody>
      </p:sp>
      <p:sp>
        <p:nvSpPr>
          <p:cNvPr id="11" name="TextBox 10"/>
          <p:cNvSpPr txBox="1"/>
          <p:nvPr/>
        </p:nvSpPr>
        <p:spPr>
          <a:xfrm>
            <a:off x="6583680" y="4480560"/>
            <a:ext cx="5029200" cy="1828800"/>
          </a:xfrm>
          <a:prstGeom prst="rect">
            <a:avLst/>
          </a:prstGeom>
          <a:noFill/>
        </p:spPr>
        <p:txBody>
          <a:bodyPr wrap="square">
            <a:spAutoFit/>
          </a:bodyPr>
          <a:lstStyle/>
          <a:p>
            <a:pPr>
              <a:spcAft>
                <a:spcPts val="500"/>
              </a:spcAft>
              <a:defRPr sz="1400">
                <a:solidFill>
                  <a:srgbClr val="F0F0F5"/>
                </a:solidFill>
                <a:latin typeface="Calibri"/>
              </a:defRPr>
            </a:pPr>
            <a:r>
              <a:t>From uncertain and dependent → confident and autonomous</a:t>
            </a:r>
          </a:p>
          <a:p>
            <a:pPr>
              <a:spcAft>
                <a:spcPts val="500"/>
              </a:spcAft>
              <a:defRPr sz="1400">
                <a:solidFill>
                  <a:srgbClr val="F0F0F5"/>
                </a:solidFill>
                <a:latin typeface="Calibri"/>
              </a:defRPr>
            </a:pPr>
            <a:r>
              <a:t>Children show higher engagement and less screen time</a:t>
            </a:r>
          </a:p>
          <a:p>
            <a:pPr>
              <a:spcAft>
                <a:spcPts val="500"/>
              </a:spcAft>
              <a:defRPr sz="1400">
                <a:solidFill>
                  <a:srgbClr val="F0F0F5"/>
                </a:solidFill>
                <a:latin typeface="Calibri"/>
              </a:defRPr>
            </a:pPr>
            <a:r>
              <a:t>Parents feel peace of mind during work hours</a:t>
            </a:r>
          </a:p>
        </p:txBody>
      </p:sp>
      <p:sp>
        <p:nvSpPr>
          <p:cNvPr id="12" name="TextBox 11"/>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13" name="TextBox 12"/>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14" name="TextBox 13"/>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8</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1B1B2F"/>
        </a:solidFill>
        <a:effectLst/>
      </p:bgPr>
    </p:bg>
    <p:spTree>
      <p:nvGrpSpPr>
        <p:cNvPr id="1" name=""/>
        <p:cNvGrpSpPr/>
        <p:nvPr/>
      </p:nvGrpSpPr>
      <p:grpSpPr/>
      <p:sp>
        <p:nvSpPr>
          <p:cNvPr id="2" name="TextBox 1"/>
          <p:cNvSpPr txBox="1"/>
          <p:nvPr/>
        </p:nvSpPr>
        <p:spPr>
          <a:xfrm>
            <a:off x="731520" y="457200"/>
            <a:ext cx="10058400" cy="731520"/>
          </a:xfrm>
          <a:prstGeom prst="rect">
            <a:avLst/>
          </a:prstGeom>
          <a:noFill/>
        </p:spPr>
        <p:txBody>
          <a:bodyPr wrap="square">
            <a:spAutoFit/>
          </a:bodyPr>
          <a:lstStyle/>
          <a:p>
            <a:pPr algn="l">
              <a:defRPr sz="3200" b="1">
                <a:solidFill>
                  <a:srgbClr val="FFFFFF"/>
                </a:solidFill>
                <a:latin typeface="Calibri"/>
              </a:defRPr>
            </a:pPr>
            <a:r>
              <a:t>OUTCOMES</a:t>
            </a:r>
          </a:p>
        </p:txBody>
      </p:sp>
      <p:sp>
        <p:nvSpPr>
          <p:cNvPr id="3" name="Rectangle 2"/>
          <p:cNvSpPr/>
          <p:nvPr/>
        </p:nvSpPr>
        <p:spPr>
          <a:xfrm>
            <a:off x="731520" y="1188720"/>
            <a:ext cx="2743200" cy="36576"/>
          </a:xfrm>
          <a:prstGeom prst="rect">
            <a:avLst/>
          </a:prstGeom>
          <a:solidFill>
            <a:srgbClr val="6C6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63040"/>
            <a:ext cx="6400800" cy="1371600"/>
          </a:xfrm>
          <a:prstGeom prst="rect">
            <a:avLst/>
          </a:prstGeom>
          <a:noFill/>
        </p:spPr>
        <p:txBody>
          <a:bodyPr wrap="square">
            <a:spAutoFit/>
          </a:bodyPr>
          <a:lstStyle/>
          <a:p>
            <a:pPr algn="l">
              <a:defRPr sz="1700" b="0">
                <a:solidFill>
                  <a:srgbClr val="F0F0F5"/>
                </a:solidFill>
                <a:latin typeface="Calibri"/>
              </a:defRPr>
            </a:pPr>
            <a:r>
              <a:t>The process transformed our after-school routine from ad-hoc and stressful into a structured, joyful experience for everyone involved.</a:t>
            </a:r>
            <a:br/>
            <a:br/>
            <a:r>
              <a:t>The children now look forward to their afternoon activities. The caregiver feels empowered and confident. And as parents, we have peace of mind knowing our daughters are engaged in meaningful, developmentally appropriate play — even when we can't be there.</a:t>
            </a:r>
          </a:p>
        </p:txBody>
      </p:sp>
      <p:pic>
        <p:nvPicPr>
          <p:cNvPr id="5" name="Picture 4" descr="slide9_activity_plan.png"/>
          <p:cNvPicPr>
            <a:picLocks noChangeAspect="1"/>
          </p:cNvPicPr>
          <p:nvPr/>
        </p:nvPicPr>
        <p:blipFill>
          <a:blip r:embed="rId2"/>
          <a:stretch>
            <a:fillRect/>
          </a:stretch>
        </p:blipFill>
        <p:spPr>
          <a:xfrm>
            <a:off x="7772400" y="1371600"/>
            <a:ext cx="3931920" cy="2286000"/>
          </a:xfrm>
          <a:prstGeom prst="rect">
            <a:avLst/>
          </a:prstGeom>
        </p:spPr>
      </p:pic>
      <p:pic>
        <p:nvPicPr>
          <p:cNvPr id="6" name="Picture 5" descr="slide9_creative_activity.png"/>
          <p:cNvPicPr>
            <a:picLocks noChangeAspect="1"/>
          </p:cNvPicPr>
          <p:nvPr/>
        </p:nvPicPr>
        <p:blipFill>
          <a:blip r:embed="rId3"/>
          <a:stretch>
            <a:fillRect/>
          </a:stretch>
        </p:blipFill>
        <p:spPr>
          <a:xfrm>
            <a:off x="731520" y="3657600"/>
            <a:ext cx="3474720" cy="2560320"/>
          </a:xfrm>
          <a:prstGeom prst="rect">
            <a:avLst/>
          </a:prstGeom>
        </p:spPr>
      </p:pic>
      <p:pic>
        <p:nvPicPr>
          <p:cNvPr id="7" name="Picture 6" descr="slide9_caregiver_cards.png"/>
          <p:cNvPicPr>
            <a:picLocks noChangeAspect="1"/>
          </p:cNvPicPr>
          <p:nvPr/>
        </p:nvPicPr>
        <p:blipFill>
          <a:blip r:embed="rId4"/>
          <a:stretch>
            <a:fillRect/>
          </a:stretch>
        </p:blipFill>
        <p:spPr>
          <a:xfrm>
            <a:off x="4572000" y="3657600"/>
            <a:ext cx="3474720" cy="2560320"/>
          </a:xfrm>
          <a:prstGeom prst="rect">
            <a:avLst/>
          </a:prstGeom>
        </p:spPr>
      </p:pic>
      <p:pic>
        <p:nvPicPr>
          <p:cNvPr id="8" name="Picture 7" descr="slide9_feedback.png"/>
          <p:cNvPicPr>
            <a:picLocks noChangeAspect="1"/>
          </p:cNvPicPr>
          <p:nvPr/>
        </p:nvPicPr>
        <p:blipFill>
          <a:blip r:embed="rId5"/>
          <a:stretch>
            <a:fillRect/>
          </a:stretch>
        </p:blipFill>
        <p:spPr>
          <a:xfrm>
            <a:off x="8412480" y="3931920"/>
            <a:ext cx="3291840" cy="2286000"/>
          </a:xfrm>
          <a:prstGeom prst="rect">
            <a:avLst/>
          </a:prstGeom>
        </p:spPr>
      </p:pic>
      <p:sp>
        <p:nvSpPr>
          <p:cNvPr id="9" name="TextBox 8"/>
          <p:cNvSpPr txBox="1"/>
          <p:nvPr/>
        </p:nvSpPr>
        <p:spPr>
          <a:xfrm>
            <a:off x="457200" y="6400800"/>
            <a:ext cx="3657600" cy="365760"/>
          </a:xfrm>
          <a:prstGeom prst="rect">
            <a:avLst/>
          </a:prstGeom>
          <a:noFill/>
        </p:spPr>
        <p:txBody>
          <a:bodyPr wrap="square">
            <a:spAutoFit/>
          </a:bodyPr>
          <a:lstStyle/>
          <a:p>
            <a:pPr algn="l">
              <a:defRPr sz="900" b="0">
                <a:solidFill>
                  <a:srgbClr val="CCCCCC"/>
                </a:solidFill>
                <a:latin typeface="Calibri"/>
              </a:defRPr>
            </a:pPr>
            <a:r>
              <a:t>LUMA Institute and its licensors  •  CONFIDENTIAL</a:t>
            </a:r>
          </a:p>
        </p:txBody>
      </p:sp>
      <p:sp>
        <p:nvSpPr>
          <p:cNvPr id="10" name="TextBox 9"/>
          <p:cNvSpPr txBox="1"/>
          <p:nvPr/>
        </p:nvSpPr>
        <p:spPr>
          <a:xfrm>
            <a:off x="10515600" y="6400800"/>
            <a:ext cx="1371600" cy="365760"/>
          </a:xfrm>
          <a:prstGeom prst="rect">
            <a:avLst/>
          </a:prstGeom>
          <a:noFill/>
        </p:spPr>
        <p:txBody>
          <a:bodyPr wrap="square">
            <a:spAutoFit/>
          </a:bodyPr>
          <a:lstStyle/>
          <a:p>
            <a:pPr algn="r">
              <a:defRPr sz="900" b="0">
                <a:solidFill>
                  <a:srgbClr val="CCCCCC"/>
                </a:solidFill>
                <a:latin typeface="Calibri"/>
              </a:defRPr>
            </a:pPr>
            <a:r>
              <a:t>LUMA INSTITUTE</a:t>
            </a:r>
          </a:p>
        </p:txBody>
      </p:sp>
      <p:sp>
        <p:nvSpPr>
          <p:cNvPr id="11" name="TextBox 10"/>
          <p:cNvSpPr txBox="1"/>
          <p:nvPr/>
        </p:nvSpPr>
        <p:spPr>
          <a:xfrm>
            <a:off x="11247120" y="6400800"/>
            <a:ext cx="731520" cy="365760"/>
          </a:xfrm>
          <a:prstGeom prst="rect">
            <a:avLst/>
          </a:prstGeom>
          <a:noFill/>
        </p:spPr>
        <p:txBody>
          <a:bodyPr wrap="square">
            <a:spAutoFit/>
          </a:bodyPr>
          <a:lstStyle/>
          <a:p>
            <a:pPr algn="r">
              <a:defRPr sz="900" b="0">
                <a:solidFill>
                  <a:srgbClr val="A59EFF"/>
                </a:solidFill>
                <a:latin typeface="Calibri"/>
              </a:defRPr>
            </a:pPr>
            <a: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